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0" r:id="rId1"/>
  </p:sldMasterIdLst>
  <p:notesMasterIdLst>
    <p:notesMasterId r:id="rId22"/>
  </p:notesMasterIdLst>
  <p:sldIdLst>
    <p:sldId id="353" r:id="rId2"/>
    <p:sldId id="456" r:id="rId3"/>
    <p:sldId id="457" r:id="rId4"/>
    <p:sldId id="479" r:id="rId5"/>
    <p:sldId id="459" r:id="rId6"/>
    <p:sldId id="478" r:id="rId7"/>
    <p:sldId id="475" r:id="rId8"/>
    <p:sldId id="477" r:id="rId9"/>
    <p:sldId id="461" r:id="rId10"/>
    <p:sldId id="462" r:id="rId11"/>
    <p:sldId id="463" r:id="rId12"/>
    <p:sldId id="464" r:id="rId13"/>
    <p:sldId id="468" r:id="rId14"/>
    <p:sldId id="469" r:id="rId15"/>
    <p:sldId id="471" r:id="rId16"/>
    <p:sldId id="470" r:id="rId17"/>
    <p:sldId id="472" r:id="rId18"/>
    <p:sldId id="473" r:id="rId19"/>
    <p:sldId id="474" r:id="rId20"/>
    <p:sldId id="458"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FFFF99"/>
    <a:srgbClr val="007FAC"/>
    <a:srgbClr val="FFCC00"/>
    <a:srgbClr val="6666FF"/>
    <a:srgbClr val="FFFF66"/>
    <a:srgbClr val="3505E5"/>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55" autoAdjust="0"/>
    <p:restoredTop sz="95461" autoAdjust="0"/>
  </p:normalViewPr>
  <p:slideViewPr>
    <p:cSldViewPr>
      <p:cViewPr varScale="1">
        <p:scale>
          <a:sx n="81" d="100"/>
          <a:sy n="81" d="100"/>
        </p:scale>
        <p:origin x="49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03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D2F982D-DEDC-4134-92E5-37B92A74997C}" type="datetimeFigureOut">
              <a:rPr lang="en-US" smtClean="0"/>
              <a:pPr/>
              <a:t>9/15/2024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D4E79FF-A30D-425F-B70F-9AA33DCBFC6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B735D8-B308-44DD-8CFC-E67BC95CE024}" type="datetimeFigureOut">
              <a:rPr lang="en-US" smtClean="0"/>
              <a:pPr/>
              <a:t>9/15/2024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2012100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B735D8-B308-44DD-8CFC-E67BC95CE024}" type="datetimeFigureOut">
              <a:rPr lang="en-US" smtClean="0"/>
              <a:pPr/>
              <a:t>9/15/2024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1188799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B735D8-B308-44DD-8CFC-E67BC95CE024}" type="datetimeFigureOut">
              <a:rPr lang="en-US" smtClean="0"/>
              <a:pPr/>
              <a:t>9/15/2024</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ACBC2DB-2260-447F-9FD1-AA020248DB34}"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88073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BB735D8-B308-44DD-8CFC-E67BC95CE024}" type="datetimeFigureOut">
              <a:rPr lang="en-US" smtClean="0"/>
              <a:pPr/>
              <a:t>9/15/2024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2316725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BB735D8-B308-44DD-8CFC-E67BC95CE024}" type="datetimeFigureOut">
              <a:rPr lang="en-US" smtClean="0"/>
              <a:pPr/>
              <a:t>9/15/2024</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ACBC2DB-2260-447F-9FD1-AA020248DB34}"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98918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BB735D8-B308-44DD-8CFC-E67BC95CE024}" type="datetimeFigureOut">
              <a:rPr lang="en-US" smtClean="0"/>
              <a:pPr/>
              <a:t>9/15/2024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330465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B735D8-B308-44DD-8CFC-E67BC95CE024}" type="datetimeFigureOut">
              <a:rPr lang="en-US" smtClean="0"/>
              <a:pPr/>
              <a:t>9/15/2024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2065331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B735D8-B308-44DD-8CFC-E67BC95CE024}" type="datetimeFigureOut">
              <a:rPr lang="en-US" smtClean="0"/>
              <a:pPr/>
              <a:t>9/15/2024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3784293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B735D8-B308-44DD-8CFC-E67BC95CE024}" type="datetimeFigureOut">
              <a:rPr lang="en-US" smtClean="0"/>
              <a:pPr/>
              <a:t>9/15/2024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1249741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B735D8-B308-44DD-8CFC-E67BC95CE024}" type="datetimeFigureOut">
              <a:rPr lang="en-US" smtClean="0"/>
              <a:pPr/>
              <a:t>9/15/2024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1518637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B735D8-B308-44DD-8CFC-E67BC95CE024}" type="datetimeFigureOut">
              <a:rPr lang="en-US" smtClean="0"/>
              <a:pPr/>
              <a:t>9/15/2024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2706560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B735D8-B308-44DD-8CFC-E67BC95CE024}" type="datetimeFigureOut">
              <a:rPr lang="en-US" smtClean="0"/>
              <a:pPr/>
              <a:t>9/15/2024</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287746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B735D8-B308-44DD-8CFC-E67BC95CE024}" type="datetimeFigureOut">
              <a:rPr lang="en-US" smtClean="0"/>
              <a:pPr/>
              <a:t>9/15/2024</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1597674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735D8-B308-44DD-8CFC-E67BC95CE024}" type="datetimeFigureOut">
              <a:rPr lang="en-US" smtClean="0"/>
              <a:pPr/>
              <a:t>9/15/2024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141622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BB735D8-B308-44DD-8CFC-E67BC95CE024}" type="datetimeFigureOut">
              <a:rPr lang="en-US" smtClean="0"/>
              <a:pPr/>
              <a:t>9/15/2024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56049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BB735D8-B308-44DD-8CFC-E67BC95CE024}" type="datetimeFigureOut">
              <a:rPr lang="en-US" smtClean="0"/>
              <a:pPr/>
              <a:t>9/15/2024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ACBC2DB-2260-447F-9FD1-AA020248DB34}" type="slidenum">
              <a:rPr lang="en-US" smtClean="0"/>
              <a:pPr/>
              <a:t>‹#›</a:t>
            </a:fld>
            <a:endParaRPr lang="en-US"/>
          </a:p>
        </p:txBody>
      </p:sp>
    </p:spTree>
    <p:extLst>
      <p:ext uri="{BB962C8B-B14F-4D97-AF65-F5344CB8AC3E}">
        <p14:creationId xmlns:p14="http://schemas.microsoft.com/office/powerpoint/2010/main" val="3416393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2BB735D8-B308-44DD-8CFC-E67BC95CE024}" type="datetimeFigureOut">
              <a:rPr lang="en-US" smtClean="0"/>
              <a:pPr/>
              <a:t>9/15/2024</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ACBC2DB-2260-447F-9FD1-AA020248DB34}" type="slidenum">
              <a:rPr lang="en-US" smtClean="0"/>
              <a:pPr/>
              <a:t>‹#›</a:t>
            </a:fld>
            <a:endParaRPr lang="en-US"/>
          </a:p>
        </p:txBody>
      </p:sp>
    </p:spTree>
    <p:extLst>
      <p:ext uri="{BB962C8B-B14F-4D97-AF65-F5344CB8AC3E}">
        <p14:creationId xmlns:p14="http://schemas.microsoft.com/office/powerpoint/2010/main" val="1039356681"/>
      </p:ext>
    </p:extLst>
  </p:cSld>
  <p:clrMap bg1="lt1" tx1="dk1" bg2="lt2" tx2="dk2" accent1="accent1" accent2="accent2" accent3="accent3" accent4="accent4" accent5="accent5" accent6="accent6" hlink="hlink" folHlink="folHlink"/>
  <p:sldLayoutIdLst>
    <p:sldLayoutId id="2147484331" r:id="rId1"/>
    <p:sldLayoutId id="2147484332" r:id="rId2"/>
    <p:sldLayoutId id="2147484333" r:id="rId3"/>
    <p:sldLayoutId id="2147484334" r:id="rId4"/>
    <p:sldLayoutId id="2147484335" r:id="rId5"/>
    <p:sldLayoutId id="2147484336" r:id="rId6"/>
    <p:sldLayoutId id="2147484337" r:id="rId7"/>
    <p:sldLayoutId id="2147484338" r:id="rId8"/>
    <p:sldLayoutId id="2147484339" r:id="rId9"/>
    <p:sldLayoutId id="2147484340" r:id="rId10"/>
    <p:sldLayoutId id="2147484341" r:id="rId11"/>
    <p:sldLayoutId id="2147484342" r:id="rId12"/>
    <p:sldLayoutId id="2147484343" r:id="rId13"/>
    <p:sldLayoutId id="2147484344" r:id="rId14"/>
    <p:sldLayoutId id="2147484345" r:id="rId15"/>
    <p:sldLayoutId id="214748434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endParaRPr lang="fa-IR" dirty="0"/>
          </a:p>
        </p:txBody>
      </p:sp>
      <p:sp>
        <p:nvSpPr>
          <p:cNvPr id="4" name="Slide Number Placeholder 3"/>
          <p:cNvSpPr>
            <a:spLocks noGrp="1"/>
          </p:cNvSpPr>
          <p:nvPr>
            <p:ph type="sldNum" sz="quarter" idx="12"/>
          </p:nvPr>
        </p:nvSpPr>
        <p:spPr/>
        <p:txBody>
          <a:bodyPr>
            <a:normAutofit fontScale="92500" lnSpcReduction="10000"/>
          </a:bodyPr>
          <a:lstStyle/>
          <a:p>
            <a:fld id="{D57F1E4F-1CFF-5643-939E-217C01CDF565}" type="slidenum">
              <a:rPr lang="en-US" smtClean="0"/>
              <a:pPr/>
              <a:t>1</a:t>
            </a:fld>
            <a:endParaRPr lang="en-US" dirty="0"/>
          </a:p>
        </p:txBody>
      </p:sp>
      <p:pic>
        <p:nvPicPr>
          <p:cNvPr id="48130" name="Picture 2" descr="C:\Users\f.ketabchi\Desktop\درمانگاه\Besmellah-rahman-rahim-design-28.jpg"/>
          <p:cNvPicPr>
            <a:picLocks noChangeAspect="1" noChangeArrowheads="1"/>
          </p:cNvPicPr>
          <p:nvPr/>
        </p:nvPicPr>
        <p:blipFill>
          <a:blip r:embed="rId2" cstate="print">
            <a:duotone>
              <a:schemeClr val="accent1">
                <a:shade val="45000"/>
                <a:satMod val="135000"/>
              </a:schemeClr>
              <a:prstClr val="white"/>
            </a:duotone>
          </a:blip>
          <a:srcRect/>
          <a:stretch>
            <a:fillRect/>
          </a:stretch>
        </p:blipFill>
        <p:spPr bwMode="auto">
          <a:xfrm>
            <a:off x="1" y="21020"/>
            <a:ext cx="9144000"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905232"/>
            <a:ext cx="7239000" cy="5632311"/>
          </a:xfrm>
          <a:prstGeom prst="rect">
            <a:avLst/>
          </a:prstGeom>
        </p:spPr>
        <p:txBody>
          <a:bodyPr wrap="square">
            <a:spAutoFit/>
          </a:bodyPr>
          <a:lstStyle/>
          <a:p>
            <a:pPr algn="r" rtl="1"/>
            <a:r>
              <a:rPr lang="fa-IR" dirty="0">
                <a:solidFill>
                  <a:srgbClr val="FF0000"/>
                </a:solidFill>
                <a:cs typeface="B Zar" panose="00000400000000000000" pitchFamily="2" charset="-78"/>
              </a:rPr>
              <a:t>پیاده سازی استاندارد های آزمایشگاه مرجع سلامت</a:t>
            </a:r>
            <a:br>
              <a:rPr lang="fa-IR" dirty="0">
                <a:solidFill>
                  <a:srgbClr val="FF0000"/>
                </a:solidFill>
                <a:cs typeface="B Zar" panose="00000400000000000000" pitchFamily="2" charset="-78"/>
              </a:rPr>
            </a:br>
            <a:r>
              <a:rPr lang="fa-IR" dirty="0">
                <a:solidFill>
                  <a:srgbClr val="00B050"/>
                </a:solidFill>
                <a:cs typeface="B Zar" panose="00000400000000000000" pitchFamily="2" charset="-78"/>
              </a:rPr>
              <a:t>مستند پروانه معتبر  مسئول فنی </a:t>
            </a:r>
            <a:endParaRPr lang="fa-IR" dirty="0" smtClean="0">
              <a:solidFill>
                <a:srgbClr val="00B050"/>
              </a:solidFill>
              <a:cs typeface="B Zar" panose="00000400000000000000" pitchFamily="2" charset="-78"/>
            </a:endParaRPr>
          </a:p>
          <a:p>
            <a:pPr algn="r" rtl="1"/>
            <a:r>
              <a:rPr lang="fa-IR" dirty="0">
                <a:solidFill>
                  <a:srgbClr val="00B050"/>
                </a:solidFill>
                <a:cs typeface="B Zar" panose="00000400000000000000" pitchFamily="2" charset="-78"/>
              </a:rPr>
              <a:t/>
            </a:r>
            <a:br>
              <a:rPr lang="fa-IR" dirty="0">
                <a:solidFill>
                  <a:srgbClr val="00B050"/>
                </a:solidFill>
                <a:cs typeface="B Zar" panose="00000400000000000000" pitchFamily="2" charset="-78"/>
              </a:rPr>
            </a:br>
            <a:r>
              <a:rPr lang="fa-IR" dirty="0">
                <a:solidFill>
                  <a:srgbClr val="00B050"/>
                </a:solidFill>
                <a:cs typeface="B Zar" panose="00000400000000000000" pitchFamily="2" charset="-78"/>
              </a:rPr>
              <a:t>شواهد گزارش وتایید نتایج آزمایشات توسط مسئول </a:t>
            </a:r>
            <a:r>
              <a:rPr lang="fa-IR" dirty="0" smtClean="0">
                <a:solidFill>
                  <a:srgbClr val="00B050"/>
                </a:solidFill>
                <a:cs typeface="B Zar" panose="00000400000000000000" pitchFamily="2" charset="-78"/>
              </a:rPr>
              <a:t>فنی</a:t>
            </a:r>
          </a:p>
          <a:p>
            <a:pPr algn="r" rtl="1"/>
            <a:r>
              <a:rPr lang="fa-IR" dirty="0">
                <a:solidFill>
                  <a:srgbClr val="00B050"/>
                </a:solidFill>
                <a:cs typeface="B Zar" panose="00000400000000000000" pitchFamily="2" charset="-78"/>
              </a:rPr>
              <a:t/>
            </a:r>
            <a:br>
              <a:rPr lang="fa-IR" dirty="0">
                <a:solidFill>
                  <a:srgbClr val="00B050"/>
                </a:solidFill>
                <a:cs typeface="B Zar" panose="00000400000000000000" pitchFamily="2" charset="-78"/>
              </a:rPr>
            </a:br>
            <a:r>
              <a:rPr lang="fa-IR" dirty="0">
                <a:solidFill>
                  <a:srgbClr val="00B050"/>
                </a:solidFill>
                <a:cs typeface="B Zar" panose="00000400000000000000" pitchFamily="2" charset="-78"/>
              </a:rPr>
              <a:t>مستند تعیین مسئول ایمنی با شرح وظایف جهت اجرای برنامه های </a:t>
            </a:r>
            <a:r>
              <a:rPr lang="fa-IR" dirty="0" smtClean="0">
                <a:solidFill>
                  <a:srgbClr val="00B050"/>
                </a:solidFill>
                <a:cs typeface="B Zar" panose="00000400000000000000" pitchFamily="2" charset="-78"/>
              </a:rPr>
              <a:t>ایمنی</a:t>
            </a:r>
          </a:p>
          <a:p>
            <a:pPr algn="r" rtl="1"/>
            <a:r>
              <a:rPr lang="fa-IR" dirty="0">
                <a:solidFill>
                  <a:srgbClr val="00B050"/>
                </a:solidFill>
                <a:cs typeface="B Zar" panose="00000400000000000000" pitchFamily="2" charset="-78"/>
              </a:rPr>
              <a:t/>
            </a:r>
            <a:br>
              <a:rPr lang="fa-IR" dirty="0">
                <a:solidFill>
                  <a:srgbClr val="00B050"/>
                </a:solidFill>
                <a:cs typeface="B Zar" panose="00000400000000000000" pitchFamily="2" charset="-78"/>
              </a:rPr>
            </a:br>
            <a:r>
              <a:rPr lang="fa-IR" dirty="0">
                <a:solidFill>
                  <a:srgbClr val="00B050"/>
                </a:solidFill>
                <a:cs typeface="B Zar" panose="00000400000000000000" pitchFamily="2" charset="-78"/>
              </a:rPr>
              <a:t>مستند تعیین ومعرفی مدیر کیفیت  وشرح وظایف او در آزمایشگاه</a:t>
            </a:r>
            <a:br>
              <a:rPr lang="fa-IR" dirty="0">
                <a:solidFill>
                  <a:srgbClr val="00B050"/>
                </a:solidFill>
                <a:cs typeface="B Zar" panose="00000400000000000000" pitchFamily="2" charset="-78"/>
              </a:rPr>
            </a:br>
            <a:r>
              <a:rPr lang="fa-IR" dirty="0">
                <a:solidFill>
                  <a:srgbClr val="00B050"/>
                </a:solidFill>
                <a:cs typeface="B Zar" panose="00000400000000000000" pitchFamily="2" charset="-78"/>
              </a:rPr>
              <a:t/>
            </a:r>
            <a:br>
              <a:rPr lang="fa-IR" dirty="0">
                <a:solidFill>
                  <a:srgbClr val="00B050"/>
                </a:solidFill>
                <a:cs typeface="B Zar" panose="00000400000000000000" pitchFamily="2" charset="-78"/>
              </a:rPr>
            </a:br>
            <a:r>
              <a:rPr lang="fa-IR" dirty="0">
                <a:solidFill>
                  <a:srgbClr val="00B050"/>
                </a:solidFill>
                <a:cs typeface="B Zar" panose="00000400000000000000" pitchFamily="2" charset="-78"/>
              </a:rPr>
              <a:t>شواهد حضور فعال ونظارت  </a:t>
            </a:r>
            <a:r>
              <a:rPr lang="fa-IR" dirty="0" smtClean="0">
                <a:solidFill>
                  <a:srgbClr val="00B050"/>
                </a:solidFill>
                <a:cs typeface="B Zar" panose="00000400000000000000" pitchFamily="2" charset="-78"/>
              </a:rPr>
              <a:t>مسئول </a:t>
            </a:r>
            <a:r>
              <a:rPr lang="fa-IR" dirty="0">
                <a:solidFill>
                  <a:srgbClr val="00B050"/>
                </a:solidFill>
                <a:cs typeface="B Zar" panose="00000400000000000000" pitchFamily="2" charset="-78"/>
              </a:rPr>
              <a:t>فنی آزمایشگاه برفرآیندها  وفعالیت های جاری فنی،مدیریتی  </a:t>
            </a:r>
            <a:r>
              <a:rPr lang="fa-IR" dirty="0" smtClean="0">
                <a:solidFill>
                  <a:srgbClr val="00B050"/>
                </a:solidFill>
                <a:cs typeface="B Zar" panose="00000400000000000000" pitchFamily="2" charset="-78"/>
              </a:rPr>
              <a:t>وپشتیبانی </a:t>
            </a:r>
            <a:r>
              <a:rPr lang="fa-IR" dirty="0">
                <a:solidFill>
                  <a:srgbClr val="00B050"/>
                </a:solidFill>
                <a:cs typeface="B Zar" panose="00000400000000000000" pitchFamily="2" charset="-78"/>
              </a:rPr>
              <a:t>آزمایشگاه در مستندات </a:t>
            </a:r>
            <a:r>
              <a:rPr lang="fa-IR" dirty="0" smtClean="0">
                <a:solidFill>
                  <a:srgbClr val="00B050"/>
                </a:solidFill>
                <a:cs typeface="B Zar" panose="00000400000000000000" pitchFamily="2" charset="-78"/>
              </a:rPr>
              <a:t>ابلاغ </a:t>
            </a:r>
            <a:r>
              <a:rPr lang="fa-IR" dirty="0">
                <a:solidFill>
                  <a:srgbClr val="00B050"/>
                </a:solidFill>
                <a:cs typeface="B Zar" panose="00000400000000000000" pitchFamily="2" charset="-78"/>
              </a:rPr>
              <a:t>شرح </a:t>
            </a:r>
            <a:r>
              <a:rPr lang="fa-IR" dirty="0" smtClean="0">
                <a:solidFill>
                  <a:srgbClr val="00B050"/>
                </a:solidFill>
                <a:cs typeface="B Zar" panose="00000400000000000000" pitchFamily="2" charset="-78"/>
              </a:rPr>
              <a:t>وظایف،فرآیندها،،</a:t>
            </a:r>
            <a:r>
              <a:rPr lang="fa-IR" dirty="0">
                <a:solidFill>
                  <a:srgbClr val="00B050"/>
                </a:solidFill>
                <a:cs typeface="B Zar" panose="00000400000000000000" pitchFamily="2" charset="-78"/>
              </a:rPr>
              <a:t> ابلاغ شاخص های پایش  واجرای آن  وبرنامه ریزی اقدامات </a:t>
            </a:r>
            <a:r>
              <a:rPr lang="fa-IR" dirty="0" smtClean="0">
                <a:solidFill>
                  <a:srgbClr val="00B050"/>
                </a:solidFill>
                <a:cs typeface="B Zar" panose="00000400000000000000" pitchFamily="2" charset="-78"/>
              </a:rPr>
              <a:t>اصلاحی،</a:t>
            </a:r>
            <a:endParaRPr lang="fa-IR" dirty="0">
              <a:solidFill>
                <a:srgbClr val="00B050"/>
              </a:solidFill>
              <a:cs typeface="B Zar" panose="00000400000000000000" pitchFamily="2" charset="-78"/>
            </a:endParaRPr>
          </a:p>
          <a:p>
            <a:pPr algn="r" rtl="1"/>
            <a:r>
              <a:rPr lang="fa-IR" dirty="0">
                <a:solidFill>
                  <a:srgbClr val="00B050"/>
                </a:solidFill>
                <a:cs typeface="B Zar" panose="00000400000000000000" pitchFamily="2" charset="-78"/>
              </a:rPr>
              <a:t/>
            </a:r>
            <a:br>
              <a:rPr lang="fa-IR" dirty="0">
                <a:solidFill>
                  <a:srgbClr val="00B050"/>
                </a:solidFill>
                <a:cs typeface="B Zar" panose="00000400000000000000" pitchFamily="2" charset="-78"/>
              </a:rPr>
            </a:br>
            <a:r>
              <a:rPr lang="fa-IR" dirty="0">
                <a:solidFill>
                  <a:srgbClr val="00B050"/>
                </a:solidFill>
                <a:cs typeface="B Zar" panose="00000400000000000000" pitchFamily="2" charset="-78"/>
              </a:rPr>
              <a:t/>
            </a:r>
            <a:br>
              <a:rPr lang="fa-IR" dirty="0">
                <a:solidFill>
                  <a:srgbClr val="00B050"/>
                </a:solidFill>
                <a:cs typeface="B Zar" panose="00000400000000000000" pitchFamily="2" charset="-78"/>
              </a:rPr>
            </a:br>
            <a:r>
              <a:rPr lang="fa-IR" dirty="0">
                <a:solidFill>
                  <a:srgbClr val="00B050"/>
                </a:solidFill>
                <a:cs typeface="B Zar" panose="00000400000000000000" pitchFamily="2" charset="-78"/>
              </a:rPr>
              <a:t>مستند سوابق خودارزیابی وامتیاز کسب شده واقدامات اصلاحی انجام </a:t>
            </a:r>
            <a:r>
              <a:rPr lang="fa-IR" dirty="0" smtClean="0">
                <a:solidFill>
                  <a:srgbClr val="00B050"/>
                </a:solidFill>
                <a:cs typeface="B Zar" panose="00000400000000000000" pitchFamily="2" charset="-78"/>
              </a:rPr>
              <a:t>شده</a:t>
            </a:r>
          </a:p>
          <a:p>
            <a:pPr algn="r" rtl="1"/>
            <a:endParaRPr lang="fa-IR" dirty="0" smtClean="0">
              <a:solidFill>
                <a:srgbClr val="00B050"/>
              </a:solidFill>
              <a:cs typeface="B Zar" panose="00000400000000000000" pitchFamily="2" charset="-78"/>
            </a:endParaRPr>
          </a:p>
          <a:p>
            <a:pPr algn="r" rtl="1"/>
            <a:r>
              <a:rPr lang="fa-IR" dirty="0">
                <a:solidFill>
                  <a:srgbClr val="00B050"/>
                </a:solidFill>
                <a:cs typeface="B Zar" panose="00000400000000000000" pitchFamily="2" charset="-78"/>
              </a:rPr>
              <a:t/>
            </a:r>
            <a:br>
              <a:rPr lang="fa-IR" dirty="0">
                <a:solidFill>
                  <a:srgbClr val="00B050"/>
                </a:solidFill>
                <a:cs typeface="B Zar" panose="00000400000000000000" pitchFamily="2" charset="-78"/>
              </a:rPr>
            </a:br>
            <a:r>
              <a:rPr lang="fa-IR" dirty="0">
                <a:solidFill>
                  <a:srgbClr val="00B050"/>
                </a:solidFill>
                <a:cs typeface="B Zar" panose="00000400000000000000" pitchFamily="2" charset="-78"/>
              </a:rPr>
              <a:t>وجود مستندات پایش خدمات آزمایشگاه بر اساس شاخص های مرتبط در بیمارستان</a:t>
            </a:r>
            <a:br>
              <a:rPr lang="fa-IR" dirty="0">
                <a:solidFill>
                  <a:srgbClr val="00B050"/>
                </a:solidFill>
                <a:cs typeface="B Zar" panose="00000400000000000000" pitchFamily="2" charset="-78"/>
              </a:rPr>
            </a:br>
            <a:r>
              <a:rPr lang="fa-IR" dirty="0">
                <a:solidFill>
                  <a:srgbClr val="00B050"/>
                </a:solidFill>
                <a:cs typeface="B Zar" panose="00000400000000000000" pitchFamily="2" charset="-78"/>
              </a:rPr>
              <a:t/>
            </a:r>
            <a:br>
              <a:rPr lang="fa-IR" dirty="0">
                <a:solidFill>
                  <a:srgbClr val="00B050"/>
                </a:solidFill>
                <a:cs typeface="B Zar" panose="00000400000000000000" pitchFamily="2" charset="-78"/>
              </a:rPr>
            </a:br>
            <a:endParaRPr lang="en-US" dirty="0"/>
          </a:p>
        </p:txBody>
      </p:sp>
    </p:spTree>
    <p:extLst>
      <p:ext uri="{BB962C8B-B14F-4D97-AF65-F5344CB8AC3E}">
        <p14:creationId xmlns:p14="http://schemas.microsoft.com/office/powerpoint/2010/main" val="3809923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4110"/>
            <a:ext cx="8077200" cy="5776690"/>
          </a:xfrm>
        </p:spPr>
        <p:txBody>
          <a:bodyPr>
            <a:noAutofit/>
          </a:bodyPr>
          <a:lstStyle/>
          <a:p>
            <a:pPr algn="r" rtl="1"/>
            <a:r>
              <a:rPr lang="fa-IR" sz="1800" dirty="0" smtClean="0">
                <a:solidFill>
                  <a:srgbClr val="FF0000"/>
                </a:solidFill>
                <a:cs typeface="B Zar" panose="00000400000000000000" pitchFamily="2" charset="-78"/>
              </a:rPr>
              <a:t>انجام آزمایشات به روش مدون با استفاده از کیت ومواد مصرفی معتبر</a:t>
            </a:r>
            <a:br>
              <a:rPr lang="fa-IR" sz="1800" dirty="0" smtClean="0">
                <a:solidFill>
                  <a:srgbClr val="FF0000"/>
                </a:solidFill>
                <a:cs typeface="B Zar" panose="00000400000000000000" pitchFamily="2" charset="-78"/>
              </a:rPr>
            </a:br>
            <a:r>
              <a:rPr lang="fa-IR" sz="1800" dirty="0" smtClean="0">
                <a:solidFill>
                  <a:srgbClr val="FF0000"/>
                </a:solidFill>
                <a:cs typeface="B Zar" panose="00000400000000000000" pitchFamily="2" charset="-78"/>
              </a:rPr>
              <a:t/>
            </a:r>
            <a:br>
              <a:rPr lang="fa-IR" sz="1800" dirty="0" smtClean="0">
                <a:solidFill>
                  <a:srgbClr val="FF0000"/>
                </a:solidFill>
                <a:cs typeface="B Zar" panose="00000400000000000000" pitchFamily="2" charset="-78"/>
              </a:rPr>
            </a:br>
            <a:r>
              <a:rPr lang="fa-IR" sz="1800" dirty="0" smtClean="0">
                <a:solidFill>
                  <a:srgbClr val="00B050"/>
                </a:solidFill>
                <a:cs typeface="B Zar" panose="00000400000000000000" pitchFamily="2" charset="-78"/>
              </a:rPr>
              <a:t>وجود دستورالعمل نحوه انجام آزمایشات(</a:t>
            </a:r>
            <a:r>
              <a:rPr lang="en-US" sz="1800" dirty="0" smtClean="0">
                <a:solidFill>
                  <a:srgbClr val="00B050"/>
                </a:solidFill>
                <a:cs typeface="B Zar" panose="00000400000000000000" pitchFamily="2" charset="-78"/>
              </a:rPr>
              <a:t>sop</a:t>
            </a:r>
            <a:r>
              <a:rPr lang="fa-IR" sz="1800" dirty="0" smtClean="0">
                <a:solidFill>
                  <a:srgbClr val="00B050"/>
                </a:solidFill>
                <a:cs typeface="B Zar" panose="00000400000000000000" pitchFamily="2" charset="-78"/>
              </a:rPr>
              <a:t>) بخش های مختلف آزمایشگاه/آگاهی </a:t>
            </a:r>
            <a:br>
              <a:rPr lang="fa-IR" sz="1800" dirty="0" smtClean="0">
                <a:solidFill>
                  <a:srgbClr val="00B050"/>
                </a:solidFill>
                <a:cs typeface="B Zar" panose="00000400000000000000" pitchFamily="2" charset="-78"/>
              </a:rPr>
            </a:br>
            <a:r>
              <a:rPr lang="fa-IR" sz="1800" dirty="0">
                <a:solidFill>
                  <a:srgbClr val="00B050"/>
                </a:solidFill>
                <a:cs typeface="B Zar" panose="00000400000000000000" pitchFamily="2" charset="-78"/>
              </a:rPr>
              <a:t/>
            </a:r>
            <a:br>
              <a:rPr lang="fa-IR" sz="1800" dirty="0">
                <a:solidFill>
                  <a:srgbClr val="00B050"/>
                </a:solidFill>
                <a:cs typeface="B Zar" panose="00000400000000000000" pitchFamily="2" charset="-78"/>
              </a:rPr>
            </a:br>
            <a:r>
              <a:rPr lang="fa-IR" sz="1800" dirty="0" smtClean="0">
                <a:solidFill>
                  <a:srgbClr val="00B050"/>
                </a:solidFill>
                <a:cs typeface="B Zar" panose="00000400000000000000" pitchFamily="2" charset="-78"/>
              </a:rPr>
              <a:t>کارکنان /عملکرد منطبق منطبق با دستورالعمل </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مستند خریدملزومات  وتجهیزات ازتامین کننده معتبرثبت شده در  سامانه </a:t>
            </a:r>
            <a:r>
              <a:rPr lang="en-US" sz="1800" dirty="0" smtClean="0">
                <a:solidFill>
                  <a:srgbClr val="00B050"/>
                </a:solidFill>
                <a:cs typeface="B Zar" panose="00000400000000000000" pitchFamily="2" charset="-78"/>
              </a:rPr>
              <a:t>IMED</a:t>
            </a:r>
            <a:r>
              <a:rPr lang="fa-IR" sz="1800" dirty="0" smtClean="0">
                <a:solidFill>
                  <a:srgbClr val="00B050"/>
                </a:solidFill>
                <a:cs typeface="B Zar" panose="00000400000000000000" pitchFamily="2" charset="-78"/>
              </a:rPr>
              <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شواهد تامین ملزومات آزمایش (تجهیزات ،کیت ،معرف ومحلولهای تشخیصی ونمونه های کنترل) در بخش های مختلف</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مستند دستورالعمل کاربری تجهیزات/آگاهی کارکنان/عملکردمنطبق</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مستند اقدامات کنترل ونگهداری تجهیزات(</a:t>
            </a:r>
            <a:r>
              <a:rPr lang="en-US" sz="1800" dirty="0" smtClean="0">
                <a:solidFill>
                  <a:srgbClr val="00B050"/>
                </a:solidFill>
                <a:cs typeface="B Zar" panose="00000400000000000000" pitchFamily="2" charset="-78"/>
              </a:rPr>
              <a:t>PM</a:t>
            </a:r>
            <a:r>
              <a:rPr lang="fa-IR" sz="1800" dirty="0" smtClean="0">
                <a:solidFill>
                  <a:srgbClr val="00B050"/>
                </a:solidFill>
                <a:cs typeface="B Zar" panose="00000400000000000000" pitchFamily="2" charset="-78"/>
              </a:rPr>
              <a:t>،کالیبراسیون</a:t>
            </a:r>
            <a:r>
              <a:rPr lang="en-US" sz="1800" dirty="0" smtClean="0">
                <a:solidFill>
                  <a:srgbClr val="00B050"/>
                </a:solidFill>
                <a:cs typeface="B Zar" panose="00000400000000000000" pitchFamily="2" charset="-78"/>
              </a:rPr>
              <a:t>(</a:t>
            </a:r>
            <a:r>
              <a:rPr lang="fa-IR" sz="1800" dirty="0" smtClean="0">
                <a:solidFill>
                  <a:srgbClr val="00B050"/>
                </a:solidFill>
                <a:cs typeface="B Zar" panose="00000400000000000000" pitchFamily="2" charset="-78"/>
              </a:rPr>
              <a:t> </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مستند لیست کاری بخش های مختلف در هر شیفت توام باثبت ساعت انجام آزمایش،فرد انجام دهنده  و</a:t>
            </a:r>
            <a:r>
              <a:rPr lang="fa-IR" sz="1800" dirty="0">
                <a:solidFill>
                  <a:srgbClr val="00B050"/>
                </a:solidFill>
                <a:cs typeface="B Zar" panose="00000400000000000000" pitchFamily="2" charset="-78"/>
              </a:rPr>
              <a:t> مشخصات </a:t>
            </a:r>
            <a:r>
              <a:rPr lang="fa-IR" sz="1800" dirty="0" smtClean="0">
                <a:solidFill>
                  <a:srgbClr val="00B050"/>
                </a:solidFill>
                <a:cs typeface="B Zar" panose="00000400000000000000" pitchFamily="2" charset="-78"/>
              </a:rPr>
              <a:t>کیت مصرفی (سری ساخت وتاریخ اعتبار کیت یا معرف مصرفی)</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
            </a:r>
            <a:br>
              <a:rPr lang="fa-IR" sz="1800" dirty="0" smtClean="0">
                <a:solidFill>
                  <a:srgbClr val="00B050"/>
                </a:solidFill>
                <a:cs typeface="B Zar" panose="00000400000000000000" pitchFamily="2" charset="-78"/>
              </a:rPr>
            </a:br>
            <a:r>
              <a:rPr lang="fa-IR" sz="1800" dirty="0" smtClean="0">
                <a:solidFill>
                  <a:srgbClr val="00B050"/>
                </a:solidFill>
                <a:cs typeface="B Zar" panose="00000400000000000000" pitchFamily="2" charset="-78"/>
              </a:rPr>
              <a:t>نگهداری مستندات </a:t>
            </a:r>
            <a:r>
              <a:rPr lang="fa-IR" sz="1800" dirty="0">
                <a:solidFill>
                  <a:srgbClr val="00B050"/>
                </a:solidFill>
                <a:cs typeface="B Zar" panose="00000400000000000000" pitchFamily="2" charset="-78"/>
              </a:rPr>
              <a:t>لیست کاری بخش های </a:t>
            </a:r>
            <a:r>
              <a:rPr lang="fa-IR" sz="1800" dirty="0" smtClean="0">
                <a:solidFill>
                  <a:srgbClr val="00B050"/>
                </a:solidFill>
                <a:cs typeface="B Zar" panose="00000400000000000000" pitchFamily="2" charset="-78"/>
              </a:rPr>
              <a:t>مختلف آزمایشگاه  </a:t>
            </a:r>
            <a:r>
              <a:rPr lang="fa-IR" sz="1800" dirty="0">
                <a:solidFill>
                  <a:srgbClr val="00B050"/>
                </a:solidFill>
                <a:cs typeface="B Zar" panose="00000400000000000000" pitchFamily="2" charset="-78"/>
              </a:rPr>
              <a:t>در هر شیفت </a:t>
            </a:r>
            <a:r>
              <a:rPr lang="fa-IR" sz="1800" dirty="0" smtClean="0">
                <a:solidFill>
                  <a:srgbClr val="FF0000"/>
                </a:solidFill>
                <a:cs typeface="B Zar" panose="00000400000000000000" pitchFamily="2" charset="-78"/>
              </a:rPr>
              <a:t/>
            </a:r>
            <a:br>
              <a:rPr lang="fa-IR" sz="1800" dirty="0" smtClean="0">
                <a:solidFill>
                  <a:srgbClr val="FF0000"/>
                </a:solidFill>
                <a:cs typeface="B Zar" panose="00000400000000000000" pitchFamily="2" charset="-78"/>
              </a:rPr>
            </a:br>
            <a:r>
              <a:rPr lang="fa-IR" sz="1800" dirty="0" smtClean="0">
                <a:solidFill>
                  <a:srgbClr val="FF0000"/>
                </a:solidFill>
                <a:cs typeface="B Zar" panose="00000400000000000000" pitchFamily="2" charset="-78"/>
              </a:rPr>
              <a:t/>
            </a:r>
            <a:br>
              <a:rPr lang="fa-IR" sz="1800" dirty="0" smtClean="0">
                <a:solidFill>
                  <a:srgbClr val="FF0000"/>
                </a:solidFill>
                <a:cs typeface="B Zar" panose="00000400000000000000" pitchFamily="2" charset="-78"/>
              </a:rPr>
            </a:br>
            <a:endParaRPr lang="en-US" sz="1800" dirty="0">
              <a:solidFill>
                <a:srgbClr val="FF0000"/>
              </a:solidFill>
              <a:cs typeface="B Zar" panose="00000400000000000000" pitchFamily="2" charset="-78"/>
            </a:endParaRPr>
          </a:p>
        </p:txBody>
      </p:sp>
    </p:spTree>
    <p:extLst>
      <p:ext uri="{BB962C8B-B14F-4D97-AF65-F5344CB8AC3E}">
        <p14:creationId xmlns:p14="http://schemas.microsoft.com/office/powerpoint/2010/main" val="3313154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400800"/>
          </a:xfrm>
        </p:spPr>
        <p:txBody>
          <a:bodyPr>
            <a:noAutofit/>
          </a:bodyPr>
          <a:lstStyle/>
          <a:p>
            <a:pPr algn="r" rtl="1"/>
            <a:r>
              <a:rPr lang="fa-IR" sz="1600" dirty="0" smtClean="0">
                <a:solidFill>
                  <a:srgbClr val="FF0000"/>
                </a:solidFill>
                <a:cs typeface="B Zar" panose="00000400000000000000" pitchFamily="2" charset="-78"/>
              </a:rPr>
              <a:t>انجام کنترل کیفی آزمایشات بصورت مدون وانجام اقدامات اصلاحی موثر براساس نتایج آن</a:t>
            </a:r>
            <a:r>
              <a:rPr lang="fa-IR" sz="1600" dirty="0">
                <a:solidFill>
                  <a:srgbClr val="FF0000"/>
                </a:solidFill>
                <a:cs typeface="B Zar" panose="00000400000000000000" pitchFamily="2" charset="-78"/>
              </a:rPr>
              <a:t/>
            </a:r>
            <a:br>
              <a:rPr lang="fa-IR" sz="1600" dirty="0">
                <a:solidFill>
                  <a:srgbClr val="FF0000"/>
                </a:solidFill>
                <a:cs typeface="B Zar" panose="00000400000000000000" pitchFamily="2" charset="-78"/>
              </a:rPr>
            </a:br>
            <a:r>
              <a:rPr lang="fa-IR" sz="1600" dirty="0" smtClean="0">
                <a:solidFill>
                  <a:srgbClr val="00B050"/>
                </a:solidFill>
                <a:cs typeface="B Zar" panose="00000400000000000000" pitchFamily="2" charset="-78"/>
              </a:rPr>
              <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مستند دستورالعمل کنترل کیفی دپارتمانهای مختلف آزمایشگاه/آگاهی کارکنان</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مستند تامین نمونه کنترل مناسب  در سطوح نرمال وغیر نرمال </a:t>
            </a:r>
            <a:r>
              <a:rPr lang="fa-IR" sz="1600" dirty="0" smtClean="0">
                <a:solidFill>
                  <a:srgbClr val="00B050"/>
                </a:solidFill>
              </a:rPr>
              <a:t/>
            </a:r>
            <a:br>
              <a:rPr lang="fa-IR" sz="1600" dirty="0" smtClean="0">
                <a:solidFill>
                  <a:srgbClr val="00B050"/>
                </a:solidFill>
              </a:rPr>
            </a:br>
            <a:r>
              <a:rPr lang="fa-IR" sz="1600" dirty="0" smtClean="0">
                <a:solidFill>
                  <a:srgbClr val="00B050"/>
                </a:solidFill>
              </a:rPr>
              <a:t>-مستند سوابق </a:t>
            </a:r>
            <a:r>
              <a:rPr lang="fa-IR" sz="1600" dirty="0">
                <a:solidFill>
                  <a:srgbClr val="00B050"/>
                </a:solidFill>
              </a:rPr>
              <a:t>مربوط به خريد و </a:t>
            </a:r>
            <a:r>
              <a:rPr lang="fa-IR" sz="1600" dirty="0" smtClean="0">
                <a:solidFill>
                  <a:srgbClr val="00B050"/>
                </a:solidFill>
              </a:rPr>
              <a:t>موجودی</a:t>
            </a:r>
            <a:r>
              <a:rPr lang="fa-IR" sz="1600" dirty="0">
                <a:solidFill>
                  <a:srgbClr val="00B050"/>
                </a:solidFill>
              </a:rPr>
              <a:t> نمونه های کنترلی </a:t>
            </a:r>
            <a:r>
              <a:rPr lang="fa-IR" sz="1600" dirty="0" smtClean="0">
                <a:solidFill>
                  <a:srgbClr val="00B050"/>
                </a:solidFill>
              </a:rPr>
              <a:t/>
            </a:r>
            <a:br>
              <a:rPr lang="fa-IR" sz="1600" dirty="0" smtClean="0">
                <a:solidFill>
                  <a:srgbClr val="00B050"/>
                </a:solidFill>
              </a:rPr>
            </a:br>
            <a:r>
              <a:rPr lang="fa-IR" sz="1600" dirty="0" smtClean="0">
                <a:solidFill>
                  <a:srgbClr val="00B050"/>
                </a:solidFill>
              </a:rPr>
              <a:t>مصاحبه </a:t>
            </a:r>
            <a:r>
              <a:rPr lang="fa-IR" sz="1600" dirty="0">
                <a:solidFill>
                  <a:srgbClr val="00B050"/>
                </a:solidFill>
              </a:rPr>
              <a:t>با چند نفر از کارکنان در بخش های مختلف در مورد چگونگی استفاده از نمونه های کنترلی )تعداد نمونه های کنترلی، دفعات استفاده از آنها و سطوح غلظتی مورد استفاده( در برنامه کنترل کيفيت داخلی بخش مربوطه</a:t>
            </a:r>
            <a:r>
              <a:rPr lang="fa-IR" sz="1600" dirty="0" smtClean="0">
                <a:solidFill>
                  <a:srgbClr val="00B050"/>
                </a:solidFill>
                <a:cs typeface="B Zar" panose="00000400000000000000" pitchFamily="2" charset="-78"/>
              </a:rPr>
              <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عدم استفاده از کالیبراتور بعنوان نمونه کنترل (جهت بخش های مختلف آزمایشگاه) </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بکارگیری</a:t>
            </a:r>
            <a:r>
              <a:rPr lang="fa-IR" sz="1600" dirty="0">
                <a:solidFill>
                  <a:srgbClr val="00B050"/>
                </a:solidFill>
                <a:cs typeface="B Zar" panose="00000400000000000000" pitchFamily="2" charset="-78"/>
              </a:rPr>
              <a:t> معرف مناسب</a:t>
            </a:r>
            <a:r>
              <a:rPr lang="fa-IR" sz="1600" dirty="0" smtClean="0">
                <a:solidFill>
                  <a:srgbClr val="00B050"/>
                </a:solidFill>
                <a:cs typeface="B Zar" panose="00000400000000000000" pitchFamily="2" charset="-78"/>
              </a:rPr>
              <a:t> </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کالیبراسیون تجهیزات </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مستند سوابق خرید وموجودی نمونه های کنترل</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انطباق آگاهی کارکنان در موردچگونگی استفاده از نمونه های کنترل ،تعداد نمونه وشیوه ودفعات اجرای کنترل کیفی آزمایشان کمی ،نیمه کمی وکیفی وتفسیر نتایج وشناسایی خطا </a:t>
            </a:r>
            <a:r>
              <a:rPr lang="fa-IR" sz="1600" dirty="0" smtClean="0">
                <a:solidFill>
                  <a:srgbClr val="00B050"/>
                </a:solidFill>
                <a:cs typeface="B Zar" panose="00000400000000000000" pitchFamily="2" charset="-78"/>
              </a:rPr>
              <a:t>ها</a:t>
            </a:r>
            <a:r>
              <a:rPr lang="en-US" sz="1600" dirty="0" smtClean="0">
                <a:solidFill>
                  <a:srgbClr val="00B050"/>
                </a:solidFill>
                <a:cs typeface="B Zar" panose="00000400000000000000" pitchFamily="2" charset="-78"/>
              </a:rPr>
              <a:t/>
            </a:r>
            <a:br>
              <a:rPr lang="en-US"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مستندسوابق اجرای  کنترل کیفی داخلی آزمایشات کمی وکیفی ونیمه کمی در هر نوبت </a:t>
            </a:r>
            <a:r>
              <a:rPr lang="fa-IR" sz="1600" dirty="0" smtClean="0">
                <a:solidFill>
                  <a:srgbClr val="00B050"/>
                </a:solidFill>
                <a:cs typeface="B Zar" panose="00000400000000000000" pitchFamily="2" charset="-78"/>
              </a:rPr>
              <a:t>کاری</a:t>
            </a:r>
            <a:r>
              <a:rPr lang="fa-IR" sz="1600" dirty="0" smtClean="0">
                <a:solidFill>
                  <a:srgbClr val="00B050"/>
                </a:solidFill>
                <a:cs typeface="B Zar" panose="00000400000000000000" pitchFamily="2" charset="-78"/>
              </a:rPr>
              <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مستند سوابق ثبت به روز نتایج آزمایش نمونه کنترل برروی نمودار </a:t>
            </a:r>
            <a:r>
              <a:rPr lang="fa-IR" sz="1600" smtClean="0">
                <a:solidFill>
                  <a:srgbClr val="00B050"/>
                </a:solidFill>
                <a:cs typeface="B Zar" panose="00000400000000000000" pitchFamily="2" charset="-78"/>
              </a:rPr>
              <a:t>کنترل </a:t>
            </a:r>
            <a:r>
              <a:rPr lang="fa-IR" sz="1600" smtClean="0">
                <a:solidFill>
                  <a:srgbClr val="00B050"/>
                </a:solidFill>
                <a:cs typeface="B Zar" panose="00000400000000000000" pitchFamily="2" charset="-78"/>
              </a:rPr>
              <a:t>کیفی</a:t>
            </a:r>
            <a:r>
              <a:rPr lang="fa-IR" sz="1600" dirty="0" smtClean="0">
                <a:solidFill>
                  <a:srgbClr val="00B050"/>
                </a:solidFill>
                <a:cs typeface="B Zar" panose="00000400000000000000" pitchFamily="2" charset="-78"/>
              </a:rPr>
              <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مستند تفسیر نتایج کنترل کیفی توسط کارکنان ومسئول </a:t>
            </a:r>
            <a:r>
              <a:rPr lang="fa-IR" sz="1600" smtClean="0">
                <a:solidFill>
                  <a:srgbClr val="00B050"/>
                </a:solidFill>
                <a:cs typeface="B Zar" panose="00000400000000000000" pitchFamily="2" charset="-78"/>
              </a:rPr>
              <a:t>فنی </a:t>
            </a:r>
            <a:r>
              <a:rPr lang="fa-IR" sz="1600" dirty="0" smtClean="0">
                <a:solidFill>
                  <a:srgbClr val="00B050"/>
                </a:solidFill>
                <a:cs typeface="B Zar" panose="00000400000000000000" pitchFamily="2" charset="-78"/>
              </a:rPr>
              <a:t/>
            </a:r>
            <a:br>
              <a:rPr lang="fa-IR" sz="1600" dirty="0" smtClean="0">
                <a:solidFill>
                  <a:srgbClr val="00B050"/>
                </a:solidFill>
                <a:cs typeface="B Zar" panose="00000400000000000000" pitchFamily="2" charset="-78"/>
              </a:rPr>
            </a:br>
            <a:r>
              <a:rPr lang="fa-IR" sz="1600" dirty="0">
                <a:solidFill>
                  <a:srgbClr val="00B050"/>
                </a:solidFill>
                <a:cs typeface="B Zar" panose="00000400000000000000" pitchFamily="2" charset="-78"/>
              </a:rPr>
              <a:t>بررسی </a:t>
            </a:r>
            <a:r>
              <a:rPr lang="fa-IR" sz="1600" dirty="0" smtClean="0">
                <a:solidFill>
                  <a:srgbClr val="00B050"/>
                </a:solidFill>
                <a:cs typeface="B Zar" panose="00000400000000000000" pitchFamily="2" charset="-78"/>
              </a:rPr>
              <a:t>سوابق</a:t>
            </a:r>
            <a:r>
              <a:rPr lang="fa-IR" sz="1600" dirty="0">
                <a:solidFill>
                  <a:srgbClr val="00B050"/>
                </a:solidFill>
                <a:cs typeface="B Zar" panose="00000400000000000000" pitchFamily="2" charset="-78"/>
              </a:rPr>
              <a:t> </a:t>
            </a:r>
            <a:r>
              <a:rPr lang="fa-IR" sz="1600" dirty="0" smtClean="0">
                <a:solidFill>
                  <a:srgbClr val="00B050"/>
                </a:solidFill>
                <a:cs typeface="B Zar" panose="00000400000000000000" pitchFamily="2" charset="-78"/>
              </a:rPr>
              <a:t> وتحلیل نتایج </a:t>
            </a:r>
            <a:r>
              <a:rPr lang="fa-IR" sz="1600" dirty="0">
                <a:solidFill>
                  <a:srgbClr val="00B050"/>
                </a:solidFill>
                <a:cs typeface="B Zar" panose="00000400000000000000" pitchFamily="2" charset="-78"/>
              </a:rPr>
              <a:t>غیر قابل </a:t>
            </a:r>
            <a:r>
              <a:rPr lang="fa-IR" sz="1600" dirty="0" smtClean="0">
                <a:solidFill>
                  <a:srgbClr val="00B050"/>
                </a:solidFill>
                <a:cs typeface="B Zar" panose="00000400000000000000" pitchFamily="2" charset="-78"/>
              </a:rPr>
              <a:t>قبول و خطای </a:t>
            </a:r>
            <a:r>
              <a:rPr lang="fa-IR" sz="1600" dirty="0">
                <a:solidFill>
                  <a:srgbClr val="00B050"/>
                </a:solidFill>
                <a:cs typeface="B Zar" panose="00000400000000000000" pitchFamily="2" charset="-78"/>
              </a:rPr>
              <a:t>شناسایی شده </a:t>
            </a:r>
            <a:r>
              <a:rPr lang="fa-IR" sz="1600" dirty="0" smtClean="0">
                <a:solidFill>
                  <a:srgbClr val="00B050"/>
                </a:solidFill>
                <a:cs typeface="B Zar" panose="00000400000000000000" pitchFamily="2" charset="-78"/>
              </a:rPr>
              <a:t> بصورت دورهای هر 3 تا6 ماه ، واقدامات </a:t>
            </a:r>
            <a:r>
              <a:rPr lang="fa-IR" sz="1600" dirty="0">
                <a:solidFill>
                  <a:srgbClr val="00B050"/>
                </a:solidFill>
                <a:cs typeface="B Zar" panose="00000400000000000000" pitchFamily="2" charset="-78"/>
              </a:rPr>
              <a:t>اصلاحی </a:t>
            </a:r>
            <a:r>
              <a:rPr lang="fa-IR" sz="1600" dirty="0" smtClean="0">
                <a:solidFill>
                  <a:srgbClr val="00B050"/>
                </a:solidFill>
                <a:cs typeface="B Zar" panose="00000400000000000000" pitchFamily="2" charset="-78"/>
              </a:rPr>
              <a:t>پیشگیرانه قابل بازیابی تا یک سال </a:t>
            </a:r>
            <a:br>
              <a:rPr lang="fa-IR" sz="1600" dirty="0" smtClean="0">
                <a:solidFill>
                  <a:srgbClr val="00B050"/>
                </a:solidFill>
                <a:cs typeface="B Zar" panose="00000400000000000000" pitchFamily="2" charset="-78"/>
              </a:rPr>
            </a:br>
            <a:r>
              <a:rPr lang="fa-IR" sz="1600" dirty="0" smtClean="0"/>
              <a:t>-</a:t>
            </a:r>
            <a:r>
              <a:rPr lang="fa-IR" sz="1600" dirty="0" smtClean="0">
                <a:solidFill>
                  <a:srgbClr val="00B050"/>
                </a:solidFill>
                <a:cs typeface="B Zar" panose="00000400000000000000" pitchFamily="2" charset="-78"/>
              </a:rPr>
              <a:t/>
            </a:r>
            <a:br>
              <a:rPr lang="fa-IR" sz="1600" dirty="0" smtClean="0">
                <a:solidFill>
                  <a:srgbClr val="00B050"/>
                </a:solidFill>
                <a:cs typeface="B Zar" panose="00000400000000000000" pitchFamily="2" charset="-78"/>
              </a:rPr>
            </a:br>
            <a:r>
              <a:rPr lang="fa-IR" sz="1600" dirty="0" smtClean="0">
                <a:solidFill>
                  <a:srgbClr val="00B050"/>
                </a:solidFill>
                <a:cs typeface="B Zar" panose="00000400000000000000" pitchFamily="2" charset="-78"/>
              </a:rPr>
              <a:t/>
            </a:r>
            <a:br>
              <a:rPr lang="fa-IR" sz="1600" dirty="0" smtClean="0">
                <a:solidFill>
                  <a:srgbClr val="00B050"/>
                </a:solidFill>
                <a:cs typeface="B Zar" panose="00000400000000000000" pitchFamily="2" charset="-78"/>
              </a:rPr>
            </a:br>
            <a:endParaRPr lang="fa-IR" sz="1600" dirty="0" smtClean="0">
              <a:solidFill>
                <a:srgbClr val="00B050"/>
              </a:solidFill>
              <a:cs typeface="B Zar" panose="00000400000000000000" pitchFamily="2" charset="-78"/>
            </a:endParaRPr>
          </a:p>
        </p:txBody>
      </p:sp>
    </p:spTree>
    <p:extLst>
      <p:ext uri="{BB962C8B-B14F-4D97-AF65-F5344CB8AC3E}">
        <p14:creationId xmlns:p14="http://schemas.microsoft.com/office/powerpoint/2010/main" val="218264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152400"/>
            <a:ext cx="6591984" cy="1048993"/>
          </a:xfrm>
        </p:spPr>
        <p:txBody>
          <a:bodyPr>
            <a:normAutofit/>
          </a:bodyPr>
          <a:lstStyle/>
          <a:p>
            <a:pPr algn="r" rtl="1"/>
            <a:r>
              <a:rPr lang="fa-IR" sz="1800" dirty="0" smtClean="0">
                <a:solidFill>
                  <a:srgbClr val="FF0000"/>
                </a:solidFill>
                <a:cs typeface="B Zar" panose="00000400000000000000" pitchFamily="2" charset="-78"/>
              </a:rPr>
              <a:t>رعایت مدت پایداری نمونه های آزمایشگاهی</a:t>
            </a:r>
            <a:endParaRPr lang="en-US" sz="1800" dirty="0">
              <a:solidFill>
                <a:srgbClr val="FF0000"/>
              </a:solidFill>
              <a:cs typeface="B Zar" panose="00000400000000000000" pitchFamily="2" charset="-78"/>
            </a:endParaRPr>
          </a:p>
        </p:txBody>
      </p:sp>
      <p:sp>
        <p:nvSpPr>
          <p:cNvPr id="3" name="Content Placeholder 2"/>
          <p:cNvSpPr>
            <a:spLocks noGrp="1"/>
          </p:cNvSpPr>
          <p:nvPr>
            <p:ph type="body" sz="half" idx="2"/>
          </p:nvPr>
        </p:nvSpPr>
        <p:spPr>
          <a:xfrm>
            <a:off x="1143000" y="1199216"/>
            <a:ext cx="7430185" cy="5410200"/>
          </a:xfrm>
        </p:spPr>
        <p:txBody>
          <a:bodyPr>
            <a:noAutofit/>
          </a:bodyPr>
          <a:lstStyle/>
          <a:p>
            <a:pPr algn="r" rtl="1"/>
            <a:r>
              <a:rPr lang="fa-IR" dirty="0" smtClean="0">
                <a:solidFill>
                  <a:srgbClr val="00B050"/>
                </a:solidFill>
              </a:rPr>
              <a:t>مستند راهنمای مدت پایداری وشرایط نگهداری </a:t>
            </a:r>
            <a:r>
              <a:rPr lang="fa-IR" dirty="0">
                <a:solidFill>
                  <a:srgbClr val="00B050"/>
                </a:solidFill>
              </a:rPr>
              <a:t>نمونه های آزمایشگاهی </a:t>
            </a:r>
            <a:r>
              <a:rPr lang="fa-IR" dirty="0" smtClean="0">
                <a:solidFill>
                  <a:srgbClr val="00B050"/>
                </a:solidFill>
              </a:rPr>
              <a:t>/ابلاغ به بخش های بالینی وکارکنان آزمایشگاه /آگاهی کارکنان</a:t>
            </a:r>
          </a:p>
          <a:p>
            <a:pPr algn="r" rtl="1"/>
            <a:endParaRPr lang="fa-IR" dirty="0" smtClean="0">
              <a:solidFill>
                <a:srgbClr val="00B050"/>
              </a:solidFill>
            </a:endParaRPr>
          </a:p>
          <a:p>
            <a:pPr algn="r" rtl="1"/>
            <a:r>
              <a:rPr lang="fa-IR" dirty="0" smtClean="0">
                <a:solidFill>
                  <a:srgbClr val="00B050"/>
                </a:solidFill>
              </a:rPr>
              <a:t>مشاهده رعایت شرایط لازم نگهداری نمونه در بخش های بالینی ،محل آماده سازی وشرایط نگهداری نمونه تازمان انجام آزمایش</a:t>
            </a:r>
          </a:p>
          <a:p>
            <a:pPr algn="r" rtl="1"/>
            <a:endParaRPr lang="fa-IR" dirty="0" smtClean="0">
              <a:solidFill>
                <a:srgbClr val="00B050"/>
              </a:solidFill>
            </a:endParaRPr>
          </a:p>
          <a:p>
            <a:pPr algn="r" rtl="1"/>
            <a:r>
              <a:rPr lang="fa-IR" dirty="0" smtClean="0">
                <a:solidFill>
                  <a:srgbClr val="00B050"/>
                </a:solidFill>
              </a:rPr>
              <a:t>شواهد مستند قابل قبول بودن فاصله زمانی بین  نمونه گیری وانجام </a:t>
            </a:r>
          </a:p>
          <a:p>
            <a:pPr marL="0" indent="0" algn="r" rtl="1">
              <a:buNone/>
            </a:pPr>
            <a:r>
              <a:rPr lang="fa-IR" dirty="0" smtClean="0">
                <a:solidFill>
                  <a:srgbClr val="00B050"/>
                </a:solidFill>
              </a:rPr>
              <a:t>انجام آزمایش </a:t>
            </a:r>
          </a:p>
          <a:p>
            <a:pPr marL="0" indent="0" algn="r" rtl="1">
              <a:buNone/>
            </a:pPr>
            <a:endParaRPr lang="fa-IR" dirty="0" smtClean="0">
              <a:solidFill>
                <a:srgbClr val="00B050"/>
              </a:solidFill>
            </a:endParaRPr>
          </a:p>
          <a:p>
            <a:pPr marL="0" indent="0" algn="r" rtl="1">
              <a:buNone/>
            </a:pPr>
            <a:r>
              <a:rPr lang="fa-IR" dirty="0" smtClean="0">
                <a:solidFill>
                  <a:srgbClr val="00B050"/>
                </a:solidFill>
              </a:rPr>
              <a:t>رعایت شرایط لازم نگهداری نمونه در بخش اورژانس وبستری(نگهداری در مکان مشخص،بدور از دسترسی عموم ودر دماوشرایط فیزیکی مناسب</a:t>
            </a:r>
          </a:p>
          <a:p>
            <a:pPr marL="0" indent="0" algn="r" rtl="1">
              <a:buNone/>
            </a:pPr>
            <a:endParaRPr lang="fa-IR" dirty="0" smtClean="0">
              <a:solidFill>
                <a:srgbClr val="00B050"/>
              </a:solidFill>
            </a:endParaRPr>
          </a:p>
          <a:p>
            <a:pPr marL="0" indent="0" algn="r" rtl="1">
              <a:buNone/>
            </a:pPr>
            <a:r>
              <a:rPr lang="fa-IR" dirty="0" smtClean="0">
                <a:solidFill>
                  <a:srgbClr val="00B050"/>
                </a:solidFill>
              </a:rPr>
              <a:t>ارزیابی رعایت فاصله زمانی قابل قبول درنمونه های جمع آوری شده در خارج بیمارستان تا زمان پذیرش وانجام آزمایش</a:t>
            </a:r>
          </a:p>
          <a:p>
            <a:pPr marL="0" indent="0" algn="r" rtl="1">
              <a:buNone/>
            </a:pPr>
            <a:endParaRPr lang="fa-IR" dirty="0" smtClean="0">
              <a:solidFill>
                <a:srgbClr val="00B050"/>
              </a:solidFill>
            </a:endParaRPr>
          </a:p>
          <a:p>
            <a:pPr marL="0" indent="0" algn="r" rtl="1">
              <a:buNone/>
            </a:pPr>
            <a:r>
              <a:rPr lang="fa-IR" dirty="0" smtClean="0">
                <a:solidFill>
                  <a:srgbClr val="00B050"/>
                </a:solidFill>
              </a:rPr>
              <a:t>بررسی سوابق ثبت عدم رعایت مدت پایداری نمونه ،انعکاس آن در گزارشدهی نتایج</a:t>
            </a:r>
          </a:p>
          <a:p>
            <a:pPr algn="r" rtl="1"/>
            <a:endParaRPr lang="fa-IR" dirty="0" smtClean="0"/>
          </a:p>
          <a:p>
            <a:pPr algn="r" rtl="1"/>
            <a:endParaRPr lang="fa-IR" dirty="0" smtClean="0"/>
          </a:p>
          <a:p>
            <a:pPr algn="r" rtl="1"/>
            <a:endParaRPr lang="en-US" dirty="0"/>
          </a:p>
        </p:txBody>
      </p:sp>
    </p:spTree>
    <p:extLst>
      <p:ext uri="{BB962C8B-B14F-4D97-AF65-F5344CB8AC3E}">
        <p14:creationId xmlns:p14="http://schemas.microsoft.com/office/powerpoint/2010/main" val="3517157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r" rtl="1"/>
            <a:r>
              <a:rPr lang="fa-IR" sz="1800" dirty="0" smtClean="0"/>
              <a:t>بکارگیری نتایج انجام ارزیابی خارجی کیفیت در بهبود کیفیت خدمات آزمایشگاهی</a:t>
            </a:r>
            <a:endParaRPr lang="en-US" sz="1800" dirty="0"/>
          </a:p>
        </p:txBody>
      </p:sp>
      <p:sp>
        <p:nvSpPr>
          <p:cNvPr id="6" name="Content Placeholder 5"/>
          <p:cNvSpPr>
            <a:spLocks noGrp="1"/>
          </p:cNvSpPr>
          <p:nvPr>
            <p:ph idx="1"/>
          </p:nvPr>
        </p:nvSpPr>
        <p:spPr>
          <a:xfrm>
            <a:off x="762001" y="2133600"/>
            <a:ext cx="7772400" cy="3777622"/>
          </a:xfrm>
        </p:spPr>
        <p:txBody>
          <a:bodyPr/>
          <a:lstStyle/>
          <a:p>
            <a:pPr algn="r" rtl="1"/>
            <a:r>
              <a:rPr lang="fa-IR" dirty="0" smtClean="0"/>
              <a:t>شرکت آزمایشگاه در برنامه ارزیابی خارجی کیفیت سه نوبت در سال</a:t>
            </a:r>
          </a:p>
          <a:p>
            <a:pPr algn="r" rtl="1"/>
            <a:r>
              <a:rPr lang="fa-IR" dirty="0" smtClean="0"/>
              <a:t>وجود سوابق ونتایج</a:t>
            </a:r>
            <a:r>
              <a:rPr lang="fa-IR" dirty="0"/>
              <a:t> ارزیابی خارجی کیفیت </a:t>
            </a:r>
            <a:r>
              <a:rPr lang="fa-IR" dirty="0" smtClean="0"/>
              <a:t> واقدامات اصلاحی انجام شده با قابلیت بازیابی تا یک سال </a:t>
            </a:r>
          </a:p>
          <a:p>
            <a:pPr algn="r" rtl="1"/>
            <a:r>
              <a:rPr lang="fa-IR" dirty="0"/>
              <a:t>مستند تفسیر گزارش برنامه ارزیابی خارجی کیفیت در هردوره /آگاهی </a:t>
            </a:r>
            <a:r>
              <a:rPr lang="fa-IR" dirty="0" smtClean="0"/>
              <a:t>کارکنان</a:t>
            </a:r>
          </a:p>
          <a:p>
            <a:pPr algn="r" rtl="1"/>
            <a:r>
              <a:rPr lang="fa-IR" dirty="0"/>
              <a:t>مستندات اقدامات اصلاحی در موارد کسب نتایج غیر قابل قبول</a:t>
            </a:r>
          </a:p>
          <a:p>
            <a:pPr algn="r" rtl="1"/>
            <a:endParaRPr lang="en-US" dirty="0"/>
          </a:p>
        </p:txBody>
      </p:sp>
    </p:spTree>
    <p:extLst>
      <p:ext uri="{BB962C8B-B14F-4D97-AF65-F5344CB8AC3E}">
        <p14:creationId xmlns:p14="http://schemas.microsoft.com/office/powerpoint/2010/main" val="35808225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1800" dirty="0" smtClean="0">
                <a:cs typeface="B Zar" panose="00000400000000000000" pitchFamily="2" charset="-78"/>
              </a:rPr>
              <a:t>کسب اطمینان ازکیفیت عملکرد آزمایشگاه طرف قرارداد ارجاع نمونه</a:t>
            </a:r>
            <a:endParaRPr lang="en-US" sz="1800" dirty="0">
              <a:cs typeface="B Zar" panose="00000400000000000000" pitchFamily="2" charset="-78"/>
            </a:endParaRPr>
          </a:p>
        </p:txBody>
      </p:sp>
      <p:sp>
        <p:nvSpPr>
          <p:cNvPr id="3" name="Content Placeholder 2"/>
          <p:cNvSpPr>
            <a:spLocks noGrp="1"/>
          </p:cNvSpPr>
          <p:nvPr>
            <p:ph idx="1"/>
          </p:nvPr>
        </p:nvSpPr>
        <p:spPr>
          <a:xfrm>
            <a:off x="762001" y="1676400"/>
            <a:ext cx="7772400" cy="4724400"/>
          </a:xfrm>
        </p:spPr>
        <p:txBody>
          <a:bodyPr>
            <a:normAutofit/>
          </a:bodyPr>
          <a:lstStyle/>
          <a:p>
            <a:pPr algn="r" rtl="1"/>
            <a:r>
              <a:rPr lang="fa-IR" sz="2000" dirty="0" smtClean="0">
                <a:cs typeface="B Zar" panose="00000400000000000000" pitchFamily="2" charset="-78"/>
              </a:rPr>
              <a:t>مستند عقد قرارداد ارجاع مطابق دستورالعمل ارجاع نمونه های بالینی آزمایشگاه مرجع سلامت</a:t>
            </a:r>
          </a:p>
          <a:p>
            <a:pPr algn="r" rtl="1"/>
            <a:r>
              <a:rPr lang="fa-IR" sz="2000" dirty="0" smtClean="0">
                <a:cs typeface="B Zar" panose="00000400000000000000" pitchFamily="2" charset="-78"/>
              </a:rPr>
              <a:t>درج نحوه ارزیابی صلاحیت آزمایشگاه ارجاع در قرارداد</a:t>
            </a:r>
          </a:p>
          <a:p>
            <a:pPr algn="r" rtl="1"/>
            <a:r>
              <a:rPr lang="fa-IR" sz="2000" dirty="0" smtClean="0">
                <a:cs typeface="B Zar" panose="00000400000000000000" pitchFamily="2" charset="-78"/>
              </a:rPr>
              <a:t>-نظرخواهی از گیرندگان خدمت از آزمایشگاه مورد نظر</a:t>
            </a:r>
          </a:p>
          <a:p>
            <a:pPr algn="r" rtl="1"/>
            <a:r>
              <a:rPr lang="fa-IR" sz="2000" dirty="0" smtClean="0">
                <a:cs typeface="B Zar" panose="00000400000000000000" pitchFamily="2" charset="-78"/>
              </a:rPr>
              <a:t>-ارسال نمونه کنترل ویا نمونه با مقادیر مشخص در نوبت هایمتعدد وارزیابی ومقایسه نتایج</a:t>
            </a:r>
          </a:p>
          <a:p>
            <a:pPr algn="r" rtl="1"/>
            <a:r>
              <a:rPr lang="fa-IR" sz="2000" dirty="0" smtClean="0">
                <a:cs typeface="B Zar" panose="00000400000000000000" pitchFamily="2" charset="-78"/>
              </a:rPr>
              <a:t>-مقایسه نتایج انجام آزمایش بر یک نمونه در آزمایشگاه مورد نظر ارجاع ویک آزمایشگاه مورد اعتماد</a:t>
            </a:r>
          </a:p>
          <a:p>
            <a:pPr algn="r" rtl="1"/>
            <a:r>
              <a:rPr lang="fa-IR" sz="2000" dirty="0" smtClean="0">
                <a:cs typeface="B Zar" panose="00000400000000000000" pitchFamily="2" charset="-78"/>
              </a:rPr>
              <a:t>ارزیابی نتایج شرکت آزمایشگاه ارجاع در برنامه های معتبر ارزیابی خارجی کیفیت</a:t>
            </a:r>
          </a:p>
          <a:p>
            <a:pPr algn="r" rtl="1"/>
            <a:r>
              <a:rPr lang="fa-IR" sz="2000" dirty="0" smtClean="0">
                <a:cs typeface="B Zar" panose="00000400000000000000" pitchFamily="2" charset="-78"/>
              </a:rPr>
              <a:t>بازدیداز آزمایشگاه ارجاع ،بررسی روند انجام کار وسوابق فعالیت مرتبط</a:t>
            </a:r>
          </a:p>
          <a:p>
            <a:pPr algn="r" rtl="1"/>
            <a:r>
              <a:rPr lang="fa-IR" sz="2000" dirty="0" smtClean="0">
                <a:cs typeface="B Zar" panose="00000400000000000000" pitchFamily="2" charset="-78"/>
              </a:rPr>
              <a:t>شواهد ارزیابی دوره ای صلاحیت آزمایشگاه ارجاع</a:t>
            </a:r>
          </a:p>
          <a:p>
            <a:pPr algn="r" rtl="1"/>
            <a:endParaRPr lang="en-US" sz="2000" dirty="0">
              <a:cs typeface="B Zar" panose="00000400000000000000" pitchFamily="2" charset="-78"/>
            </a:endParaRPr>
          </a:p>
        </p:txBody>
      </p:sp>
    </p:spTree>
    <p:extLst>
      <p:ext uri="{BB962C8B-B14F-4D97-AF65-F5344CB8AC3E}">
        <p14:creationId xmlns:p14="http://schemas.microsoft.com/office/powerpoint/2010/main" val="33492728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مدیریت مقادیر بحرانی آزمایشات </a:t>
            </a:r>
            <a:endParaRPr lang="en-US" dirty="0"/>
          </a:p>
        </p:txBody>
      </p:sp>
      <p:sp>
        <p:nvSpPr>
          <p:cNvPr id="3" name="Content Placeholder 2"/>
          <p:cNvSpPr>
            <a:spLocks noGrp="1"/>
          </p:cNvSpPr>
          <p:nvPr>
            <p:ph idx="1"/>
          </p:nvPr>
        </p:nvSpPr>
        <p:spPr>
          <a:xfrm>
            <a:off x="990601" y="1676400"/>
            <a:ext cx="7543800" cy="4800600"/>
          </a:xfrm>
        </p:spPr>
        <p:txBody>
          <a:bodyPr>
            <a:normAutofit/>
          </a:bodyPr>
          <a:lstStyle/>
          <a:p>
            <a:pPr algn="r" rtl="1"/>
            <a:r>
              <a:rPr lang="fa-IR" dirty="0" smtClean="0"/>
              <a:t>مستند تعیین وابلاغ دامنه بحرانی آزمایشات به تفکیک گروه ها وشرایط بالینی بیماران/دسترسی کارکنان فنی،نمونه گیری وپذیرش/آگاهی کارکنان</a:t>
            </a:r>
          </a:p>
          <a:p>
            <a:pPr algn="r" rtl="1"/>
            <a:r>
              <a:rPr lang="fa-IR" dirty="0" smtClean="0"/>
              <a:t>وجود مستند دستورالعمل گزارش آنی نتایج بحرانی</a:t>
            </a:r>
          </a:p>
          <a:p>
            <a:pPr algn="r" rtl="1"/>
            <a:r>
              <a:rPr lang="fa-IR" dirty="0" smtClean="0"/>
              <a:t>آگاهی کارکنان از روند ارسال ودریافت نتایج بحرانی</a:t>
            </a:r>
          </a:p>
          <a:p>
            <a:pPr algn="r" rtl="1"/>
            <a:r>
              <a:rPr lang="fa-IR" dirty="0" smtClean="0"/>
              <a:t>وجود خط آزاد یکطرفه</a:t>
            </a:r>
          </a:p>
          <a:p>
            <a:pPr algn="r" rtl="1"/>
            <a:r>
              <a:rPr lang="fa-IR" dirty="0" smtClean="0"/>
              <a:t>تعیین افراد جهت اطلاع رسانی به بخشها</a:t>
            </a:r>
          </a:p>
          <a:p>
            <a:pPr algn="r" rtl="1"/>
            <a:r>
              <a:rPr lang="fa-IR" dirty="0" smtClean="0"/>
              <a:t>آگاهی کارکنان از چرخه کامل وصحیح  انتقال اطلاعات</a:t>
            </a:r>
          </a:p>
          <a:p>
            <a:pPr algn="r" rtl="1"/>
            <a:r>
              <a:rPr lang="fa-IR" dirty="0" smtClean="0"/>
              <a:t>وجود مستند گزارش نتایج بحرانی از طریق خط آزاد یکطرفه</a:t>
            </a:r>
          </a:p>
          <a:p>
            <a:pPr algn="r" rtl="1"/>
            <a:r>
              <a:rPr lang="fa-IR" dirty="0" smtClean="0"/>
              <a:t> شواهد کنترل مجدد نتایج بحرانی پس از گزارشدهی در مستندات پرونده</a:t>
            </a:r>
            <a:endParaRPr lang="en-US" dirty="0"/>
          </a:p>
        </p:txBody>
      </p:sp>
    </p:spTree>
    <p:extLst>
      <p:ext uri="{BB962C8B-B14F-4D97-AF65-F5344CB8AC3E}">
        <p14:creationId xmlns:p14="http://schemas.microsoft.com/office/powerpoint/2010/main" val="31384951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مدیریت زمان پاسخگوی نتایج آزمایشات روتین واورژانس</a:t>
            </a:r>
            <a:endParaRPr lang="en-US" dirty="0"/>
          </a:p>
        </p:txBody>
      </p:sp>
      <p:sp>
        <p:nvSpPr>
          <p:cNvPr id="3" name="Content Placeholder 2"/>
          <p:cNvSpPr>
            <a:spLocks noGrp="1"/>
          </p:cNvSpPr>
          <p:nvPr>
            <p:ph idx="1"/>
          </p:nvPr>
        </p:nvSpPr>
        <p:spPr>
          <a:xfrm>
            <a:off x="1066800" y="2286000"/>
            <a:ext cx="7445829" cy="3962400"/>
          </a:xfrm>
        </p:spPr>
        <p:txBody>
          <a:bodyPr>
            <a:normAutofit/>
          </a:bodyPr>
          <a:lstStyle/>
          <a:p>
            <a:pPr algn="r" rtl="1"/>
            <a:r>
              <a:rPr lang="fa-IR" dirty="0" smtClean="0"/>
              <a:t>مستند  ابلاغ جدول زمانی پاسخدهی آزمایشات اورژانس والکتیو/(توسط آزمایشگاه با مشارکت متخصصین بالینی) ونصب آن در پذیرش آزمایشگاه ،بخش بستری وسرپایی</a:t>
            </a:r>
            <a:endParaRPr lang="fa-IR" dirty="0"/>
          </a:p>
          <a:p>
            <a:pPr algn="r" rtl="1"/>
            <a:r>
              <a:rPr lang="fa-IR" dirty="0" smtClean="0"/>
              <a:t>انطباق زمان چرخه کاری  وزمان پاسخدهی وگزارش آزمایشات اورژانس و اکتیو با محدوده زمان ابلاغی</a:t>
            </a:r>
          </a:p>
          <a:p>
            <a:pPr algn="r" rtl="1"/>
            <a:r>
              <a:rPr lang="fa-IR" dirty="0" smtClean="0"/>
              <a:t>مستند پایش وضعیت پاسخدهی نتایج آزمایشات اورژانس والکتیو توسط مسیول فنی و اقدامات اصلاحی</a:t>
            </a:r>
          </a:p>
          <a:p>
            <a:pPr algn="r" rtl="1"/>
            <a:endParaRPr lang="en-US" dirty="0"/>
          </a:p>
        </p:txBody>
      </p:sp>
    </p:spTree>
    <p:extLst>
      <p:ext uri="{BB962C8B-B14F-4D97-AF65-F5344CB8AC3E}">
        <p14:creationId xmlns:p14="http://schemas.microsoft.com/office/powerpoint/2010/main" val="11772785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6" name="Content Placeholder 5"/>
          <p:cNvSpPr>
            <a:spLocks noGrp="1"/>
          </p:cNvSpPr>
          <p:nvPr>
            <p:ph idx="1"/>
          </p:nvPr>
        </p:nvSpPr>
        <p:spPr>
          <a:xfrm>
            <a:off x="1066801" y="2133600"/>
            <a:ext cx="7467600" cy="3777622"/>
          </a:xfrm>
        </p:spPr>
        <p:txBody>
          <a:bodyPr/>
          <a:lstStyle/>
          <a:p>
            <a:pPr algn="r" rtl="1"/>
            <a:r>
              <a:rPr lang="fa-IR" dirty="0" smtClean="0"/>
              <a:t>شواهد تایید اولیه نتایج آزمایشات توسط کارشناس تعیین شده </a:t>
            </a:r>
          </a:p>
          <a:p>
            <a:pPr algn="r" rtl="1"/>
            <a:r>
              <a:rPr lang="fa-IR" dirty="0" smtClean="0"/>
              <a:t>شواهد تایید نهایی نتایج آمایشات،صدور مجو ز گزارشدهی درخواست شرح حال ویاتکرار آزمایش توسط مسیول فنی</a:t>
            </a:r>
          </a:p>
          <a:p>
            <a:pPr algn="r" rtl="1"/>
            <a:r>
              <a:rPr lang="fa-IR" dirty="0" smtClean="0"/>
              <a:t>شواهد بازبینی ومدیریت نتایج آزمایشگاهی غیر منطبق با وضعیت بالینی بیمار توسط مسیول فنی آزمایشگاه  از طریق تعامل با بخش بالینی</a:t>
            </a:r>
          </a:p>
          <a:p>
            <a:pPr algn="r" rtl="1"/>
            <a:r>
              <a:rPr lang="fa-IR" dirty="0" smtClean="0"/>
              <a:t>شواهد عدم اخذ هزینه تکرار آزمایش  از بیمار در صورت وقوع خطای آزمایشگاهی</a:t>
            </a:r>
          </a:p>
          <a:p>
            <a:pPr algn="r" rtl="1"/>
            <a:endParaRPr lang="en-US" dirty="0"/>
          </a:p>
        </p:txBody>
      </p:sp>
    </p:spTree>
    <p:extLst>
      <p:ext uri="{BB962C8B-B14F-4D97-AF65-F5344CB8AC3E}">
        <p14:creationId xmlns:p14="http://schemas.microsoft.com/office/powerpoint/2010/main" val="317652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1800" dirty="0"/>
              <a:t>گزارشدهی نتایج آزمایشگاهی در جهت عدم اختلال وتاخیر در روند مراقبت ودرمان</a:t>
            </a:r>
            <a:r>
              <a:rPr lang="en-US" sz="1800" dirty="0"/>
              <a:t/>
            </a:r>
            <a:br>
              <a:rPr lang="en-US" sz="1800" dirty="0"/>
            </a:br>
            <a:endParaRPr lang="en-US" sz="1800" dirty="0"/>
          </a:p>
        </p:txBody>
      </p:sp>
      <p:sp>
        <p:nvSpPr>
          <p:cNvPr id="3" name="Content Placeholder 2"/>
          <p:cNvSpPr>
            <a:spLocks noGrp="1"/>
          </p:cNvSpPr>
          <p:nvPr>
            <p:ph idx="1"/>
          </p:nvPr>
        </p:nvSpPr>
        <p:spPr>
          <a:xfrm>
            <a:off x="914401" y="2133600"/>
            <a:ext cx="7620000" cy="3777622"/>
          </a:xfrm>
        </p:spPr>
        <p:txBody>
          <a:bodyPr/>
          <a:lstStyle/>
          <a:p>
            <a:pPr algn="r" rtl="1"/>
            <a:r>
              <a:rPr lang="fa-IR" dirty="0" smtClean="0"/>
              <a:t>رعایت محدوده زمانی قابل قبول(ابلاغی)پاسخدهی نتایج آزمایشگاهی اورژانس والکتیو</a:t>
            </a:r>
          </a:p>
          <a:p>
            <a:pPr algn="r" rtl="1"/>
            <a:r>
              <a:rPr lang="fa-IR" dirty="0" smtClean="0"/>
              <a:t>شواهد عدم تاخیر در مراقبت ودرمان در پرونده در مستندات دستورات پزشکی وگزارشات مراقبتی</a:t>
            </a:r>
          </a:p>
          <a:p>
            <a:pPr algn="r" rtl="1"/>
            <a:r>
              <a:rPr lang="fa-IR" dirty="0" smtClean="0"/>
              <a:t>تایید عملکرد آزمایشگاه توسط پزشکان</a:t>
            </a:r>
            <a:endParaRPr lang="en-US" dirty="0"/>
          </a:p>
        </p:txBody>
      </p:sp>
    </p:spTree>
    <p:extLst>
      <p:ext uri="{BB962C8B-B14F-4D97-AF65-F5344CB8AC3E}">
        <p14:creationId xmlns:p14="http://schemas.microsoft.com/office/powerpoint/2010/main" val="2340221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1"/>
            <a:ext cx="7704667" cy="4548782"/>
          </a:xfrm>
        </p:spPr>
        <p:txBody>
          <a:bodyPr>
            <a:normAutofit/>
          </a:bodyPr>
          <a:lstStyle/>
          <a:p>
            <a:pPr algn="r" rtl="1"/>
            <a:r>
              <a:rPr lang="fa-IR" dirty="0"/>
              <a:t>پیاده سازی استانداردهای اعتباربخشی </a:t>
            </a:r>
            <a:r>
              <a:rPr lang="fa-IR" dirty="0" smtClean="0"/>
              <a:t>دور پنجم  1401</a:t>
            </a:r>
            <a:r>
              <a:rPr lang="fa-IR" dirty="0"/>
              <a:t/>
            </a:r>
            <a:br>
              <a:rPr lang="fa-IR" dirty="0"/>
            </a:br>
            <a:r>
              <a:rPr lang="fa-IR" dirty="0"/>
              <a:t/>
            </a:r>
            <a:br>
              <a:rPr lang="fa-IR" dirty="0"/>
            </a:br>
            <a:r>
              <a:rPr lang="fa-IR" sz="3600" dirty="0" smtClean="0">
                <a:solidFill>
                  <a:srgbClr val="FF0000"/>
                </a:solidFill>
              </a:rPr>
              <a:t>خدمات آزمایشگاه</a:t>
            </a:r>
            <a:endParaRPr lang="en-US" sz="3600" dirty="0">
              <a:solidFill>
                <a:srgbClr val="FF0000"/>
              </a:solidFill>
            </a:endParaRPr>
          </a:p>
        </p:txBody>
      </p:sp>
      <p:sp>
        <p:nvSpPr>
          <p:cNvPr id="3" name="Subtitle 2"/>
          <p:cNvSpPr>
            <a:spLocks noGrp="1"/>
          </p:cNvSpPr>
          <p:nvPr>
            <p:ph type="subTitle" idx="1"/>
          </p:nvPr>
        </p:nvSpPr>
        <p:spPr>
          <a:xfrm>
            <a:off x="1371600" y="5486400"/>
            <a:ext cx="4953000" cy="1199704"/>
          </a:xfrm>
        </p:spPr>
        <p:txBody>
          <a:bodyPr>
            <a:normAutofit/>
          </a:bodyPr>
          <a:lstStyle/>
          <a:p>
            <a:r>
              <a:rPr lang="fa-IR" dirty="0">
                <a:solidFill>
                  <a:schemeClr val="tx1"/>
                </a:solidFill>
                <a:cs typeface="B Zar" pitchFamily="2" charset="-78"/>
              </a:rPr>
              <a:t>تهیه کننده: فاطمه پیرمحمدی  – کارشناس اداره اعتباربخشی </a:t>
            </a:r>
          </a:p>
          <a:p>
            <a:r>
              <a:rPr lang="fa-IR" dirty="0">
                <a:solidFill>
                  <a:schemeClr val="tx1"/>
                </a:solidFill>
                <a:cs typeface="B Zar" pitchFamily="2" charset="-78"/>
              </a:rPr>
              <a:t>معاونت درمان دانشگاه علوم پزشکی شهید بهشتی</a:t>
            </a:r>
          </a:p>
          <a:p>
            <a:endParaRPr lang="en-CA" dirty="0"/>
          </a:p>
          <a:p>
            <a:endParaRPr lang="en-US" dirty="0"/>
          </a:p>
        </p:txBody>
      </p:sp>
    </p:spTree>
    <p:extLst>
      <p:ext uri="{BB962C8B-B14F-4D97-AF65-F5344CB8AC3E}">
        <p14:creationId xmlns:p14="http://schemas.microsoft.com/office/powerpoint/2010/main" val="29165069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2575" y="409575"/>
            <a:ext cx="6038850" cy="6038850"/>
          </a:xfrm>
          <a:prstGeom prst="rect">
            <a:avLst/>
          </a:prstGeom>
        </p:spPr>
      </p:pic>
    </p:spTree>
    <p:extLst>
      <p:ext uri="{BB962C8B-B14F-4D97-AF65-F5344CB8AC3E}">
        <p14:creationId xmlns:p14="http://schemas.microsoft.com/office/powerpoint/2010/main" val="4147572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45200" y="76200"/>
            <a:ext cx="6589200" cy="7391400"/>
          </a:xfrm>
        </p:spPr>
        <p:txBody>
          <a:bodyPr>
            <a:noAutofit/>
          </a:bodyPr>
          <a:lstStyle/>
          <a:p>
            <a:pPr algn="r" rtl="1"/>
            <a:r>
              <a:rPr lang="fa-IR" sz="1800" dirty="0" smtClean="0">
                <a:solidFill>
                  <a:srgbClr val="FF0000"/>
                </a:solidFill>
                <a:cs typeface="B Zar" panose="00000400000000000000" pitchFamily="2" charset="-78"/>
              </a:rPr>
              <a:t>انجام نمونه برداری با رعایت الزامات شناسایی وایمنی ،کنترل عفونت وضوابط مربوطه</a:t>
            </a:r>
            <a:br>
              <a:rPr lang="fa-IR" sz="1800" dirty="0" smtClean="0">
                <a:solidFill>
                  <a:srgbClr val="FF0000"/>
                </a:solidFill>
                <a:cs typeface="B Zar" panose="00000400000000000000" pitchFamily="2" charset="-78"/>
              </a:rPr>
            </a:br>
            <a:r>
              <a:rPr lang="fa-IR" sz="1800" dirty="0" smtClean="0">
                <a:cs typeface="B Zar" panose="00000400000000000000" pitchFamily="2" charset="-78"/>
              </a:rPr>
              <a:t/>
            </a:r>
            <a:br>
              <a:rPr lang="fa-IR" sz="1800" dirty="0" smtClean="0">
                <a:cs typeface="B Zar" panose="00000400000000000000" pitchFamily="2" charset="-78"/>
              </a:rPr>
            </a:br>
            <a:r>
              <a:rPr lang="fa-IR" sz="1800" dirty="0" smtClean="0">
                <a:cs typeface="B Zar" panose="00000400000000000000" pitchFamily="2" charset="-78"/>
              </a:rPr>
              <a:t>مستند </a:t>
            </a:r>
            <a:r>
              <a:rPr lang="fa-IR" sz="1800" dirty="0" smtClean="0">
                <a:solidFill>
                  <a:srgbClr val="00B050"/>
                </a:solidFill>
                <a:cs typeface="B Zar" panose="00000400000000000000" pitchFamily="2" charset="-78"/>
              </a:rPr>
              <a:t>راهنمای چاپی آمادگی بیماران قبل از جمع آوری نمونه /دسترسی وآگاهی </a:t>
            </a:r>
            <a:r>
              <a:rPr lang="fa-IR" sz="1800" dirty="0" smtClean="0">
                <a:cs typeface="B Zar" panose="00000400000000000000" pitchFamily="2" charset="-78"/>
              </a:rPr>
              <a:t>بیمار،پزشک ،کارکنان ساعت </a:t>
            </a:r>
            <a:r>
              <a:rPr lang="fa-IR" sz="1800" dirty="0" smtClean="0">
                <a:solidFill>
                  <a:srgbClr val="00B0F0"/>
                </a:solidFill>
                <a:cs typeface="B Zar" panose="00000400000000000000" pitchFamily="2" charset="-78"/>
              </a:rPr>
              <a:t>ناشتایی،پرهیز دارویی،محدودیت فعالیت</a:t>
            </a:r>
            <a:r>
              <a:rPr lang="fa-IR" sz="1800" dirty="0" smtClean="0">
                <a:cs typeface="B Zar" panose="00000400000000000000" pitchFamily="2" charset="-78"/>
              </a:rPr>
              <a:t/>
            </a:r>
            <a:br>
              <a:rPr lang="fa-IR" sz="1800" dirty="0" smtClean="0">
                <a:cs typeface="B Zar" panose="00000400000000000000" pitchFamily="2" charset="-78"/>
              </a:rPr>
            </a:br>
            <a:r>
              <a:rPr lang="fa-IR" sz="1800" dirty="0" smtClean="0">
                <a:cs typeface="B Zar" panose="00000400000000000000" pitchFamily="2" charset="-78"/>
              </a:rPr>
              <a:t>مستند </a:t>
            </a:r>
            <a:r>
              <a:rPr lang="fa-IR" sz="1800" dirty="0" smtClean="0">
                <a:solidFill>
                  <a:srgbClr val="00B050"/>
                </a:solidFill>
                <a:cs typeface="B Zar" panose="00000400000000000000" pitchFamily="2" charset="-78"/>
              </a:rPr>
              <a:t>راهنمای جمع آوری نمونه هایی که توسط بیمار جمع آوری می شود/دسترسی </a:t>
            </a:r>
            <a:r>
              <a:rPr lang="fa-IR" sz="1800" dirty="0" smtClean="0">
                <a:cs typeface="B Zar" panose="00000400000000000000" pitchFamily="2" charset="-78"/>
              </a:rPr>
              <a:t>مراجعین آزمایشگاه و بخشهای بستری شامل  جزییات  روش جمع </a:t>
            </a:r>
            <a:r>
              <a:rPr lang="fa-IR" sz="1800" dirty="0" smtClean="0">
                <a:solidFill>
                  <a:schemeClr val="tx1"/>
                </a:solidFill>
                <a:cs typeface="B Zar" panose="00000400000000000000" pitchFamily="2" charset="-78"/>
              </a:rPr>
              <a:t>آوری توسط </a:t>
            </a:r>
            <a:r>
              <a:rPr lang="fa-IR" sz="1800" dirty="0">
                <a:solidFill>
                  <a:schemeClr val="tx1"/>
                </a:solidFill>
                <a:cs typeface="B Zar" panose="00000400000000000000" pitchFamily="2" charset="-78"/>
              </a:rPr>
              <a:t>بیمار قبل از</a:t>
            </a:r>
            <a:r>
              <a:rPr lang="fa-IR" sz="1800" dirty="0" smtClean="0">
                <a:solidFill>
                  <a:schemeClr val="tx1"/>
                </a:solidFill>
                <a:cs typeface="B Zar" panose="00000400000000000000" pitchFamily="2" charset="-78"/>
              </a:rPr>
              <a:t> ،نحوه </a:t>
            </a:r>
            <a:r>
              <a:rPr lang="fa-IR" sz="1800" dirty="0" smtClean="0">
                <a:cs typeface="B Zar" panose="00000400000000000000" pitchFamily="2" charset="-78"/>
              </a:rPr>
              <a:t>برچسب گذاری وملاحظات ایمنی</a:t>
            </a:r>
            <a:br>
              <a:rPr lang="fa-IR" sz="1800" dirty="0" smtClean="0">
                <a:cs typeface="B Zar" panose="00000400000000000000" pitchFamily="2" charset="-78"/>
              </a:rPr>
            </a:br>
            <a:r>
              <a:rPr lang="fa-IR" sz="1800" dirty="0" smtClean="0">
                <a:cs typeface="B Zar" panose="00000400000000000000" pitchFamily="2" charset="-78"/>
              </a:rPr>
              <a:t/>
            </a:r>
            <a:br>
              <a:rPr lang="fa-IR" sz="1800" dirty="0" smtClean="0">
                <a:cs typeface="B Zar" panose="00000400000000000000" pitchFamily="2" charset="-78"/>
              </a:rPr>
            </a:br>
            <a:r>
              <a:rPr lang="fa-IR" sz="1800" dirty="0" smtClean="0">
                <a:cs typeface="B Zar" panose="00000400000000000000" pitchFamily="2" charset="-78"/>
              </a:rPr>
              <a:t>وجود </a:t>
            </a:r>
            <a:r>
              <a:rPr lang="fa-IR" sz="1800" b="1" dirty="0" smtClean="0">
                <a:solidFill>
                  <a:srgbClr val="00B050"/>
                </a:solidFill>
                <a:cs typeface="B Zar" panose="00000400000000000000" pitchFamily="2" charset="-78"/>
              </a:rPr>
              <a:t>فرآیند </a:t>
            </a:r>
            <a:r>
              <a:rPr lang="fa-IR" sz="1800" b="1" dirty="0">
                <a:solidFill>
                  <a:srgbClr val="00B050"/>
                </a:solidFill>
                <a:cs typeface="B Zar" panose="00000400000000000000" pitchFamily="2" charset="-78"/>
              </a:rPr>
              <a:t>کنترل رعایت آمادگیها </a:t>
            </a:r>
            <a:r>
              <a:rPr lang="fa-IR" sz="1800" b="1" dirty="0" smtClean="0">
                <a:solidFill>
                  <a:srgbClr val="00B050"/>
                </a:solidFill>
                <a:cs typeface="B Zar" panose="00000400000000000000" pitchFamily="2" charset="-78"/>
              </a:rPr>
              <a:t> جمع آوری نمونه </a:t>
            </a:r>
            <a:r>
              <a:rPr lang="fa-IR" sz="1800" b="1" dirty="0" smtClean="0">
                <a:cs typeface="B Zar" panose="00000400000000000000" pitchFamily="2" charset="-78"/>
              </a:rPr>
              <a:t/>
            </a:r>
            <a:br>
              <a:rPr lang="fa-IR" sz="1800" b="1" dirty="0" smtClean="0">
                <a:cs typeface="B Zar" panose="00000400000000000000" pitchFamily="2" charset="-78"/>
              </a:rPr>
            </a:br>
            <a:r>
              <a:rPr lang="fa-IR" sz="1800" dirty="0" smtClean="0">
                <a:cs typeface="B Zar" panose="00000400000000000000" pitchFamily="2" charset="-78"/>
              </a:rPr>
              <a:t>مستند </a:t>
            </a:r>
            <a:r>
              <a:rPr lang="fa-IR" sz="1800" b="1" dirty="0" smtClean="0">
                <a:solidFill>
                  <a:srgbClr val="00B050"/>
                </a:solidFill>
                <a:cs typeface="B Zar" panose="00000400000000000000" pitchFamily="2" charset="-78"/>
              </a:rPr>
              <a:t>دستورالعمل  جمع آوری انواع نمونه </a:t>
            </a:r>
            <a:r>
              <a:rPr lang="fa-IR" sz="1800" dirty="0" smtClean="0">
                <a:cs typeface="B Zar" panose="00000400000000000000" pitchFamily="2" charset="-78"/>
              </a:rPr>
              <a:t>/دسترسی کارکنان  /آگاهی/عملکرد کارکنان نمونه گیر </a:t>
            </a:r>
            <a:br>
              <a:rPr lang="fa-IR" sz="1800" dirty="0" smtClean="0">
                <a:cs typeface="B Zar" panose="00000400000000000000" pitchFamily="2" charset="-78"/>
              </a:rPr>
            </a:br>
            <a:r>
              <a:rPr lang="fa-IR" sz="1800" dirty="0" smtClean="0">
                <a:cs typeface="B Zar" panose="00000400000000000000" pitchFamily="2" charset="-78"/>
              </a:rPr>
              <a:t>  </a:t>
            </a:r>
            <a:r>
              <a:rPr lang="fa-IR" sz="1800" dirty="0" smtClean="0">
                <a:solidFill>
                  <a:srgbClr val="00B0F0"/>
                </a:solidFill>
                <a:cs typeface="B Zar" panose="00000400000000000000" pitchFamily="2" charset="-78"/>
              </a:rPr>
              <a:t>راهنمای آماده سازی بیمار،تعیین زمان نمونه گیری آزمایشات خاص ،صحت تکمیل اطلاعات بالینی فرم درخواست آزمایشات، ،نوع نمونه ،وسایل جمع آوری نمونه ،نحوه صحیح جمع آوری نمونه ،حجم نمونه ،صحت موادنگهدارنده وضدانعقاد</a:t>
            </a:r>
            <a:br>
              <a:rPr lang="fa-IR" sz="1800" dirty="0" smtClean="0">
                <a:solidFill>
                  <a:srgbClr val="00B0F0"/>
                </a:solidFill>
                <a:cs typeface="B Zar" panose="00000400000000000000" pitchFamily="2" charset="-78"/>
              </a:rPr>
            </a:br>
            <a:r>
              <a:rPr lang="fa-IR" sz="1800" dirty="0" smtClean="0">
                <a:solidFill>
                  <a:srgbClr val="00B050"/>
                </a:solidFill>
                <a:cs typeface="B Zar" panose="00000400000000000000" pitchFamily="2" charset="-78"/>
              </a:rPr>
              <a:t>شواهد </a:t>
            </a:r>
            <a:r>
              <a:rPr lang="fa-IR" sz="1800" b="1" dirty="0" smtClean="0">
                <a:solidFill>
                  <a:srgbClr val="00B050"/>
                </a:solidFill>
                <a:cs typeface="B Zar" panose="00000400000000000000" pitchFamily="2" charset="-78"/>
              </a:rPr>
              <a:t>مدیریت وکنترل ابزار نمونه برداری وجمع آوری نمونه </a:t>
            </a:r>
            <a:r>
              <a:rPr lang="fa-IR" sz="1800" dirty="0" smtClean="0">
                <a:solidFill>
                  <a:srgbClr val="00B0F0"/>
                </a:solidFill>
                <a:cs typeface="B Zar" panose="00000400000000000000" pitchFamily="2" charset="-78"/>
              </a:rPr>
              <a:t>بکارگیری </a:t>
            </a:r>
            <a:r>
              <a:rPr lang="fa-IR" sz="1800" dirty="0">
                <a:solidFill>
                  <a:srgbClr val="00B0F0"/>
                </a:solidFill>
                <a:cs typeface="B Zar" panose="00000400000000000000" pitchFamily="2" charset="-78"/>
              </a:rPr>
              <a:t>وسایل </a:t>
            </a:r>
            <a:r>
              <a:rPr lang="fa-IR" sz="1800" dirty="0" smtClean="0">
                <a:solidFill>
                  <a:srgbClr val="00B0F0"/>
                </a:solidFill>
                <a:cs typeface="B Zar" panose="00000400000000000000" pitchFamily="2" charset="-78"/>
              </a:rPr>
              <a:t>یکبار مصرف ونوجکت ،</a:t>
            </a:r>
            <a:br>
              <a:rPr lang="fa-IR" sz="1800" dirty="0" smtClean="0">
                <a:solidFill>
                  <a:srgbClr val="00B0F0"/>
                </a:solidFill>
                <a:cs typeface="B Zar" panose="00000400000000000000" pitchFamily="2" charset="-78"/>
              </a:rPr>
            </a:br>
            <a:r>
              <a:rPr lang="fa-IR" sz="1800" b="1" dirty="0" smtClean="0">
                <a:solidFill>
                  <a:srgbClr val="00B050"/>
                </a:solidFill>
                <a:cs typeface="B Zar" panose="00000400000000000000" pitchFamily="2" charset="-78"/>
              </a:rPr>
              <a:t>شناسایی فعال بیمار ومراجع متقاضی آزمایش </a:t>
            </a:r>
            <a:r>
              <a:rPr lang="fa-IR" sz="1800" dirty="0" smtClean="0">
                <a:solidFill>
                  <a:srgbClr val="00B050"/>
                </a:solidFill>
                <a:cs typeface="B Zar" panose="00000400000000000000" pitchFamily="2" charset="-78"/>
              </a:rPr>
              <a:t>طبق ضوابط ایمنی </a:t>
            </a:r>
            <a:r>
              <a:rPr lang="fa-IR" sz="1800" dirty="0" smtClean="0">
                <a:solidFill>
                  <a:srgbClr val="FF0000"/>
                </a:solidFill>
                <a:cs typeface="B Zar" panose="00000400000000000000" pitchFamily="2" charset="-78"/>
              </a:rPr>
              <a:t/>
            </a:r>
            <a:br>
              <a:rPr lang="fa-IR" sz="1800" dirty="0" smtClean="0">
                <a:solidFill>
                  <a:srgbClr val="FF0000"/>
                </a:solidFill>
                <a:cs typeface="B Zar" panose="00000400000000000000" pitchFamily="2" charset="-78"/>
              </a:rPr>
            </a:br>
            <a:r>
              <a:rPr lang="fa-IR" sz="1800" b="1" dirty="0" smtClean="0">
                <a:solidFill>
                  <a:srgbClr val="00B050"/>
                </a:solidFill>
                <a:cs typeface="B Zar" panose="00000400000000000000" pitchFamily="2" charset="-78"/>
              </a:rPr>
              <a:t>بکارگیری پرسنل ذیصلاح جهت نمونه گیری </a:t>
            </a:r>
            <a:r>
              <a:rPr lang="fa-IR" sz="1800" dirty="0" smtClean="0">
                <a:solidFill>
                  <a:schemeClr val="tx1"/>
                </a:solidFill>
                <a:cs typeface="B Zar" panose="00000400000000000000" pitchFamily="2" charset="-78"/>
              </a:rPr>
              <a:t/>
            </a:r>
            <a:br>
              <a:rPr lang="fa-IR" sz="1800" dirty="0" smtClean="0">
                <a:solidFill>
                  <a:schemeClr val="tx1"/>
                </a:solidFill>
                <a:cs typeface="B Zar" panose="00000400000000000000" pitchFamily="2" charset="-78"/>
              </a:rPr>
            </a:br>
            <a:r>
              <a:rPr lang="fa-IR" sz="1800" dirty="0" smtClean="0">
                <a:solidFill>
                  <a:srgbClr val="00B050"/>
                </a:solidFill>
                <a:cs typeface="B Zar" panose="00000400000000000000" pitchFamily="2" charset="-78"/>
              </a:rPr>
              <a:t>شواهد </a:t>
            </a:r>
            <a:r>
              <a:rPr lang="fa-IR" sz="1800" b="1" dirty="0" smtClean="0">
                <a:solidFill>
                  <a:srgbClr val="00B050"/>
                </a:solidFill>
                <a:cs typeface="B Zar" panose="00000400000000000000" pitchFamily="2" charset="-78"/>
              </a:rPr>
              <a:t>رعایت موازین کنترل عفونت وبهداشت دست توسط نمونه گیر</a:t>
            </a:r>
            <a:br>
              <a:rPr lang="fa-IR" sz="1800" b="1" dirty="0" smtClean="0">
                <a:solidFill>
                  <a:srgbClr val="00B050"/>
                </a:solidFill>
                <a:cs typeface="B Zar" panose="00000400000000000000" pitchFamily="2" charset="-78"/>
              </a:rPr>
            </a:br>
            <a:r>
              <a:rPr lang="fa-IR" sz="1800" b="1" dirty="0">
                <a:solidFill>
                  <a:srgbClr val="00B050"/>
                </a:solidFill>
                <a:cs typeface="B Zar" panose="00000400000000000000" pitchFamily="2" charset="-78"/>
              </a:rPr>
              <a:t> </a:t>
            </a:r>
            <a:r>
              <a:rPr lang="fa-IR" sz="1800" b="1" dirty="0" smtClean="0">
                <a:solidFill>
                  <a:srgbClr val="00B050"/>
                </a:solidFill>
                <a:cs typeface="B Zar" panose="00000400000000000000" pitchFamily="2" charset="-78"/>
              </a:rPr>
              <a:t>   بکارگیری</a:t>
            </a:r>
            <a:br>
              <a:rPr lang="fa-IR" sz="1800" b="1" dirty="0" smtClean="0">
                <a:solidFill>
                  <a:srgbClr val="00B050"/>
                </a:solidFill>
                <a:cs typeface="B Zar" panose="00000400000000000000" pitchFamily="2" charset="-78"/>
              </a:rPr>
            </a:br>
            <a:r>
              <a:rPr lang="fa-IR" sz="1800" dirty="0" smtClean="0">
                <a:cs typeface="B Zar" panose="00000400000000000000" pitchFamily="2" charset="-78"/>
              </a:rPr>
              <a:t/>
            </a:r>
            <a:br>
              <a:rPr lang="fa-IR" sz="1800" dirty="0" smtClean="0">
                <a:cs typeface="B Zar" panose="00000400000000000000" pitchFamily="2" charset="-78"/>
              </a:rPr>
            </a:br>
            <a:r>
              <a:rPr lang="fa-IR" sz="1800" dirty="0" smtClean="0">
                <a:cs typeface="B Zar" panose="00000400000000000000" pitchFamily="2" charset="-78"/>
              </a:rPr>
              <a:t/>
            </a:r>
            <a:br>
              <a:rPr lang="fa-IR" sz="1800" dirty="0" smtClean="0">
                <a:cs typeface="B Zar" panose="00000400000000000000" pitchFamily="2" charset="-78"/>
              </a:rPr>
            </a:br>
            <a:r>
              <a:rPr lang="fa-IR" sz="1800" dirty="0" smtClean="0">
                <a:cs typeface="B Zar" panose="00000400000000000000" pitchFamily="2" charset="-78"/>
              </a:rPr>
              <a:t/>
            </a:r>
            <a:br>
              <a:rPr lang="fa-IR" sz="1800" dirty="0" smtClean="0">
                <a:cs typeface="B Zar" panose="00000400000000000000" pitchFamily="2" charset="-78"/>
              </a:rPr>
            </a:br>
            <a:endParaRPr lang="en-US" sz="1800" dirty="0">
              <a:cs typeface="B Zar" panose="00000400000000000000" pitchFamily="2" charset="-78"/>
            </a:endParaRPr>
          </a:p>
        </p:txBody>
      </p:sp>
    </p:spTree>
    <p:extLst>
      <p:ext uri="{BB962C8B-B14F-4D97-AF65-F5344CB8AC3E}">
        <p14:creationId xmlns:p14="http://schemas.microsoft.com/office/powerpoint/2010/main" val="3349223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24110"/>
            <a:ext cx="7543800" cy="5852890"/>
          </a:xfrm>
        </p:spPr>
        <p:txBody>
          <a:bodyPr>
            <a:noAutofit/>
          </a:bodyPr>
          <a:lstStyle/>
          <a:p>
            <a:pPr algn="r"/>
            <a:r>
              <a:rPr lang="fa-IR" sz="2000" b="1" dirty="0">
                <a:solidFill>
                  <a:srgbClr val="00B0F0"/>
                </a:solidFill>
                <a:cs typeface="B Zar" panose="00000400000000000000" pitchFamily="2" charset="-78"/>
              </a:rPr>
              <a:t>- </a:t>
            </a:r>
            <a:r>
              <a:rPr lang="fa-IR" sz="2000" dirty="0">
                <a:solidFill>
                  <a:srgbClr val="00B0F0"/>
                </a:solidFill>
                <a:cs typeface="B Zar" panose="00000400000000000000" pitchFamily="2" charset="-78"/>
              </a:rPr>
              <a:t>وسایل حفاظت فردی نمونه گیر </a:t>
            </a:r>
            <a:r>
              <a:rPr lang="fa-IR" sz="2000" dirty="0">
                <a:solidFill>
                  <a:srgbClr val="00B0F0"/>
                </a:solidFill>
              </a:rPr>
              <a:t>شامل دستکش، روپوش، پيپت فيلر، ماسک، عينک ايمنی، حفاظ صورت و در موارد مقتضی )با توجه به ارزيابی ريسک( گان، روکش کفش، روکش مو، وسايل کمک تنفسی مانند ماسک </a:t>
            </a:r>
            <a:r>
              <a:rPr lang="en-US" sz="2000" dirty="0">
                <a:solidFill>
                  <a:srgbClr val="00B0F0"/>
                </a:solidFill>
              </a:rPr>
              <a:t>N95 ، </a:t>
            </a:r>
            <a:r>
              <a:rPr lang="fa-IR" sz="2000" dirty="0">
                <a:solidFill>
                  <a:srgbClr val="00B0F0"/>
                </a:solidFill>
              </a:rPr>
              <a:t>ماسک گاز يا بخار و غيره</a:t>
            </a:r>
            <a:r>
              <a:rPr lang="fa-IR" sz="2000" dirty="0">
                <a:solidFill>
                  <a:schemeClr val="tx1"/>
                </a:solidFill>
                <a:cs typeface="B Zar" panose="00000400000000000000" pitchFamily="2" charset="-78"/>
              </a:rPr>
              <a:t/>
            </a:r>
            <a:br>
              <a:rPr lang="fa-IR" sz="2000" dirty="0">
                <a:solidFill>
                  <a:schemeClr val="tx1"/>
                </a:solidFill>
                <a:cs typeface="B Zar" panose="00000400000000000000" pitchFamily="2" charset="-78"/>
              </a:rPr>
            </a:br>
            <a:r>
              <a:rPr lang="fa-IR" sz="2000" b="1" dirty="0">
                <a:solidFill>
                  <a:srgbClr val="00B050"/>
                </a:solidFill>
                <a:cs typeface="B Zar" panose="00000400000000000000" pitchFamily="2" charset="-78"/>
              </a:rPr>
              <a:t>آگاهی کارکنان ازالزامات شناسایی وایمنی  در نمونه برداری </a:t>
            </a:r>
            <a:r>
              <a:rPr lang="fa-IR" sz="2000" b="1" dirty="0">
                <a:solidFill>
                  <a:schemeClr val="tx1"/>
                </a:solidFill>
                <a:cs typeface="B Zar" panose="00000400000000000000" pitchFamily="2" charset="-78"/>
              </a:rPr>
              <a:t/>
            </a:r>
            <a:br>
              <a:rPr lang="fa-IR" sz="2000" b="1" dirty="0">
                <a:solidFill>
                  <a:schemeClr val="tx1"/>
                </a:solidFill>
                <a:cs typeface="B Zar" panose="00000400000000000000" pitchFamily="2" charset="-78"/>
              </a:rPr>
            </a:br>
            <a:r>
              <a:rPr lang="fa-IR" sz="2000" dirty="0">
                <a:solidFill>
                  <a:srgbClr val="00B0F0"/>
                </a:solidFill>
                <a:cs typeface="B Zar" panose="00000400000000000000" pitchFamily="2" charset="-78"/>
              </a:rPr>
              <a:t> -وجود تمهیدات شستشو وضدعفونی دست</a:t>
            </a:r>
            <a:br>
              <a:rPr lang="fa-IR" sz="2000" dirty="0">
                <a:solidFill>
                  <a:srgbClr val="00B0F0"/>
                </a:solidFill>
                <a:cs typeface="B Zar" panose="00000400000000000000" pitchFamily="2" charset="-78"/>
              </a:rPr>
            </a:br>
            <a:r>
              <a:rPr lang="fa-IR" sz="2000" dirty="0">
                <a:solidFill>
                  <a:srgbClr val="00B0F0"/>
                </a:solidFill>
                <a:cs typeface="B Zar" panose="00000400000000000000" pitchFamily="2" charset="-78"/>
              </a:rPr>
              <a:t>- بکارگیری</a:t>
            </a:r>
            <a:r>
              <a:rPr lang="en-US" sz="2000" dirty="0" err="1">
                <a:solidFill>
                  <a:srgbClr val="00B0F0"/>
                </a:solidFill>
                <a:cs typeface="B Zar" panose="00000400000000000000" pitchFamily="2" charset="-78"/>
              </a:rPr>
              <a:t>safty</a:t>
            </a:r>
            <a:r>
              <a:rPr lang="en-US" sz="2000" dirty="0">
                <a:solidFill>
                  <a:srgbClr val="00B0F0"/>
                </a:solidFill>
                <a:cs typeface="B Zar" panose="00000400000000000000" pitchFamily="2" charset="-78"/>
              </a:rPr>
              <a:t> box</a:t>
            </a:r>
            <a:r>
              <a:rPr lang="fa-IR" sz="2000" dirty="0">
                <a:solidFill>
                  <a:srgbClr val="00B050"/>
                </a:solidFill>
                <a:cs typeface="B Zar" panose="00000400000000000000" pitchFamily="2" charset="-78"/>
              </a:rPr>
              <a:t/>
            </a:r>
            <a:br>
              <a:rPr lang="fa-IR" sz="2000" dirty="0">
                <a:solidFill>
                  <a:srgbClr val="00B050"/>
                </a:solidFill>
                <a:cs typeface="B Zar" panose="00000400000000000000" pitchFamily="2" charset="-78"/>
              </a:rPr>
            </a:br>
            <a:r>
              <a:rPr lang="fa-IR" sz="2000" dirty="0">
                <a:solidFill>
                  <a:srgbClr val="00B050"/>
                </a:solidFill>
                <a:cs typeface="B Zar" panose="00000400000000000000" pitchFamily="2" charset="-78"/>
              </a:rPr>
              <a:t>-شواهد مدیریت موارد  نیدل   استیک/آگاهی کارکنان/عملکرد</a:t>
            </a:r>
            <a:r>
              <a:rPr lang="fa-IR" sz="2000" dirty="0">
                <a:solidFill>
                  <a:srgbClr val="00B0F0"/>
                </a:solidFill>
                <a:cs typeface="B Zar" panose="00000400000000000000" pitchFamily="2" charset="-78"/>
              </a:rPr>
              <a:t/>
            </a:r>
            <a:br>
              <a:rPr lang="fa-IR" sz="2000" dirty="0">
                <a:solidFill>
                  <a:srgbClr val="00B0F0"/>
                </a:solidFill>
                <a:cs typeface="B Zar" panose="00000400000000000000" pitchFamily="2" charset="-78"/>
              </a:rPr>
            </a:br>
            <a:r>
              <a:rPr lang="fa-IR" sz="2000" dirty="0"/>
              <a:t>-</a:t>
            </a:r>
            <a:br>
              <a:rPr lang="fa-IR" sz="2000" dirty="0"/>
            </a:br>
            <a:r>
              <a:rPr lang="fa-IR" sz="2000" b="1" dirty="0">
                <a:solidFill>
                  <a:srgbClr val="00B050"/>
                </a:solidFill>
                <a:cs typeface="B Zar" panose="00000400000000000000" pitchFamily="2" charset="-78"/>
              </a:rPr>
              <a:t>رعایت موازین کنترل عفونت در نگهداری /انتقال نمونه های آزمایشگاهی </a:t>
            </a:r>
            <a:r>
              <a:rPr lang="fa-IR" sz="2000" b="1" dirty="0">
                <a:cs typeface="B Zar" panose="00000400000000000000" pitchFamily="2" charset="-78"/>
              </a:rPr>
              <a:t/>
            </a:r>
            <a:br>
              <a:rPr lang="fa-IR" sz="2000" b="1" dirty="0">
                <a:cs typeface="B Zar" panose="00000400000000000000" pitchFamily="2" charset="-78"/>
              </a:rPr>
            </a:br>
            <a:r>
              <a:rPr lang="fa-IR" sz="2000" b="1" dirty="0">
                <a:cs typeface="B Zar" panose="00000400000000000000" pitchFamily="2" charset="-78"/>
              </a:rPr>
              <a:t>- </a:t>
            </a:r>
            <a:r>
              <a:rPr lang="fa-IR" sz="2000" dirty="0">
                <a:solidFill>
                  <a:srgbClr val="00B0F0"/>
                </a:solidFill>
                <a:cs typeface="B Zar" panose="00000400000000000000" pitchFamily="2" charset="-78"/>
              </a:rPr>
              <a:t>استقرار واحد پذیرش ونمونه گیری نزدیک به ورودی آزمایشگاه</a:t>
            </a:r>
            <a:br>
              <a:rPr lang="fa-IR" sz="2000" dirty="0">
                <a:solidFill>
                  <a:srgbClr val="00B0F0"/>
                </a:solidFill>
                <a:cs typeface="B Zar" panose="00000400000000000000" pitchFamily="2" charset="-78"/>
              </a:rPr>
            </a:br>
            <a:r>
              <a:rPr lang="fa-IR" sz="2000" dirty="0">
                <a:solidFill>
                  <a:srgbClr val="00B0F0"/>
                </a:solidFill>
                <a:cs typeface="B Zar" panose="00000400000000000000" pitchFamily="2" charset="-78"/>
              </a:rPr>
              <a:t>- نزدیکی محل جداسازی نمونه به محل انجام آزمایش</a:t>
            </a:r>
            <a:br>
              <a:rPr lang="fa-IR" sz="2000" dirty="0">
                <a:solidFill>
                  <a:srgbClr val="00B0F0"/>
                </a:solidFill>
                <a:cs typeface="B Zar" panose="00000400000000000000" pitchFamily="2" charset="-78"/>
              </a:rPr>
            </a:br>
            <a:r>
              <a:rPr lang="fa-IR" sz="2000" dirty="0">
                <a:solidFill>
                  <a:srgbClr val="00B0F0"/>
                </a:solidFill>
                <a:cs typeface="B Zar" panose="00000400000000000000" pitchFamily="2" charset="-78"/>
              </a:rPr>
              <a:t>-وجودمستند دستورالعمل بسته بندی وانتقال نمونه های آزمایشگاهی وانتقال نمونه های عفونی  </a:t>
            </a:r>
            <a:br>
              <a:rPr lang="fa-IR" sz="2000" dirty="0">
                <a:solidFill>
                  <a:srgbClr val="00B0F0"/>
                </a:solidFill>
                <a:cs typeface="B Zar" panose="00000400000000000000" pitchFamily="2" charset="-78"/>
              </a:rPr>
            </a:br>
            <a:r>
              <a:rPr lang="fa-IR" sz="2000" dirty="0">
                <a:solidFill>
                  <a:srgbClr val="00B0F0"/>
                </a:solidFill>
                <a:cs typeface="B Zar" panose="00000400000000000000" pitchFamily="2" charset="-78"/>
              </a:rPr>
              <a:t>-وجود ظروف بسته بندی،جمع آوری نمونه در ظرف درپیچ دار فاقد نشت</a:t>
            </a:r>
            <a:br>
              <a:rPr lang="fa-IR" sz="2000" dirty="0">
                <a:solidFill>
                  <a:srgbClr val="00B0F0"/>
                </a:solidFill>
                <a:cs typeface="B Zar" panose="00000400000000000000" pitchFamily="2" charset="-78"/>
              </a:rPr>
            </a:br>
            <a:r>
              <a:rPr lang="fa-IR" sz="2000" dirty="0">
                <a:solidFill>
                  <a:srgbClr val="00B0F0"/>
                </a:solidFill>
                <a:cs typeface="B Zar" panose="00000400000000000000" pitchFamily="2" charset="-78"/>
              </a:rPr>
              <a:t>-شواهد انتقال نمونه در ظروف پلاستیکی یا فلزی عمیق قابل ضدعفونی</a:t>
            </a:r>
            <a:r>
              <a:rPr lang="fa-IR" sz="2000" dirty="0">
                <a:cs typeface="B Zar" panose="00000400000000000000" pitchFamily="2" charset="-78"/>
              </a:rPr>
              <a:t/>
            </a:r>
            <a:br>
              <a:rPr lang="fa-IR" sz="2000" dirty="0">
                <a:cs typeface="B Zar" panose="00000400000000000000" pitchFamily="2" charset="-78"/>
              </a:rPr>
            </a:br>
            <a:r>
              <a:rPr lang="fa-IR" sz="2000" dirty="0">
                <a:cs typeface="B Zar" panose="00000400000000000000" pitchFamily="2" charset="-78"/>
              </a:rPr>
              <a:t/>
            </a:r>
            <a:br>
              <a:rPr lang="fa-IR" sz="2000" dirty="0">
                <a:cs typeface="B Zar" panose="00000400000000000000" pitchFamily="2" charset="-78"/>
              </a:rPr>
            </a:br>
            <a:endParaRPr lang="en-US" sz="2000" dirty="0"/>
          </a:p>
        </p:txBody>
      </p:sp>
    </p:spTree>
    <p:extLst>
      <p:ext uri="{BB962C8B-B14F-4D97-AF65-F5344CB8AC3E}">
        <p14:creationId xmlns:p14="http://schemas.microsoft.com/office/powerpoint/2010/main" val="88277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4110"/>
            <a:ext cx="7696200" cy="5852890"/>
          </a:xfrm>
        </p:spPr>
        <p:txBody>
          <a:bodyPr>
            <a:normAutofit/>
          </a:bodyPr>
          <a:lstStyle/>
          <a:p>
            <a:pPr algn="r" rtl="1"/>
            <a:r>
              <a:rPr lang="fa-IR" sz="2400" dirty="0" smtClean="0">
                <a:solidFill>
                  <a:srgbClr val="FF0000"/>
                </a:solidFill>
              </a:rPr>
              <a:t>برچسب گذاری نمونه های آزمایش بربالین بیمار با قید حداقل شناسه لازم</a:t>
            </a:r>
            <a:br>
              <a:rPr lang="fa-IR" sz="2400" dirty="0" smtClean="0">
                <a:solidFill>
                  <a:srgbClr val="FF0000"/>
                </a:solidFill>
              </a:rPr>
            </a:br>
            <a:r>
              <a:rPr lang="fa-IR" sz="2400" dirty="0" smtClean="0">
                <a:solidFill>
                  <a:srgbClr val="FF0000"/>
                </a:solidFill>
              </a:rPr>
              <a:t/>
            </a:r>
            <a:br>
              <a:rPr lang="fa-IR" sz="2400" dirty="0" smtClean="0">
                <a:solidFill>
                  <a:srgbClr val="FF0000"/>
                </a:solidFill>
              </a:rPr>
            </a:br>
            <a:r>
              <a:rPr lang="fa-IR" sz="2400" dirty="0" smtClean="0">
                <a:solidFill>
                  <a:srgbClr val="00B050"/>
                </a:solidFill>
              </a:rPr>
              <a:t>وجود دستورالعمل نحوه والزامات برچسب گذاری نمونه های آزمایش</a:t>
            </a:r>
            <a:r>
              <a:rPr lang="fa-IR" sz="2400" dirty="0" smtClean="0">
                <a:solidFill>
                  <a:schemeClr val="tx1"/>
                </a:solidFill>
              </a:rPr>
              <a:t>/آگاهی کارکنان/عملکرد</a:t>
            </a:r>
            <a:br>
              <a:rPr lang="fa-IR" sz="2400" dirty="0" smtClean="0">
                <a:solidFill>
                  <a:schemeClr val="tx1"/>
                </a:solidFill>
              </a:rPr>
            </a:br>
            <a:r>
              <a:rPr lang="fa-IR" sz="2400" dirty="0" smtClean="0">
                <a:solidFill>
                  <a:schemeClr val="tx1"/>
                </a:solidFill>
              </a:rPr>
              <a:t/>
            </a:r>
            <a:br>
              <a:rPr lang="fa-IR" sz="2400" dirty="0" smtClean="0">
                <a:solidFill>
                  <a:schemeClr val="tx1"/>
                </a:solidFill>
              </a:rPr>
            </a:br>
            <a:r>
              <a:rPr lang="fa-IR" sz="2400" dirty="0" smtClean="0">
                <a:solidFill>
                  <a:srgbClr val="00B050"/>
                </a:solidFill>
              </a:rPr>
              <a:t>ثبت حداقل دوشناسه نام ونام خانوادگی وکداختصاصی ،نوع نمونه، </a:t>
            </a:r>
            <a:r>
              <a:rPr lang="fa-IR" sz="2400" dirty="0">
                <a:solidFill>
                  <a:srgbClr val="00B050"/>
                </a:solidFill>
              </a:rPr>
              <a:t>تاریخ وزمان جمع آوری نمونه </a:t>
            </a:r>
            <a:r>
              <a:rPr lang="fa-IR" sz="2400" dirty="0" smtClean="0">
                <a:solidFill>
                  <a:srgbClr val="00B050"/>
                </a:solidFill>
              </a:rPr>
              <a:t>،نام نمونه گیربرروی بر برچسب نمونه وفرم گزارشدهی</a:t>
            </a:r>
            <a:r>
              <a:rPr lang="fa-IR" sz="2400" dirty="0" smtClean="0">
                <a:solidFill>
                  <a:schemeClr val="tx1"/>
                </a:solidFill>
              </a:rPr>
              <a:t/>
            </a:r>
            <a:br>
              <a:rPr lang="fa-IR" sz="2400" dirty="0" smtClean="0">
                <a:solidFill>
                  <a:schemeClr val="tx1"/>
                </a:solidFill>
              </a:rPr>
            </a:br>
            <a:r>
              <a:rPr lang="fa-IR" sz="2400" dirty="0" smtClean="0">
                <a:solidFill>
                  <a:schemeClr val="tx1"/>
                </a:solidFill>
              </a:rPr>
              <a:t/>
            </a:r>
            <a:br>
              <a:rPr lang="fa-IR" sz="2400" dirty="0" smtClean="0">
                <a:solidFill>
                  <a:schemeClr val="tx1"/>
                </a:solidFill>
              </a:rPr>
            </a:br>
            <a:r>
              <a:rPr lang="fa-IR" sz="2400" dirty="0" smtClean="0">
                <a:solidFill>
                  <a:srgbClr val="00B050"/>
                </a:solidFill>
              </a:rPr>
              <a:t>عملکرد کارکنان </a:t>
            </a:r>
            <a:r>
              <a:rPr lang="fa-IR" sz="2400" dirty="0" smtClean="0">
                <a:solidFill>
                  <a:schemeClr val="tx1"/>
                </a:solidFill>
              </a:rPr>
              <a:t>( برچسب گذاری نمونه های بالینی در بخش ها پس از نمونه برداری وتخلیه نمونه در لوله آزمایش  وانجام انطباق دستبند شناسایی ونام ثبت شده بیمار بر روی برچسب  نمونه آزمایش)</a:t>
            </a:r>
            <a:br>
              <a:rPr lang="fa-IR" sz="2400" dirty="0" smtClean="0">
                <a:solidFill>
                  <a:schemeClr val="tx1"/>
                </a:solidFill>
              </a:rPr>
            </a:br>
            <a:endParaRPr lang="en-US" sz="2400" dirty="0">
              <a:solidFill>
                <a:schemeClr val="tx1"/>
              </a:solidFill>
            </a:endParaRPr>
          </a:p>
        </p:txBody>
      </p:sp>
    </p:spTree>
    <p:extLst>
      <p:ext uri="{BB962C8B-B14F-4D97-AF65-F5344CB8AC3E}">
        <p14:creationId xmlns:p14="http://schemas.microsoft.com/office/powerpoint/2010/main" val="4241042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1" y="624110"/>
            <a:ext cx="7391400" cy="1280890"/>
          </a:xfrm>
        </p:spPr>
        <p:txBody>
          <a:bodyPr>
            <a:normAutofit/>
          </a:bodyPr>
          <a:lstStyle/>
          <a:p>
            <a:pPr algn="r" rtl="1"/>
            <a:r>
              <a:rPr lang="fa-IR" sz="2400" dirty="0">
                <a:solidFill>
                  <a:srgbClr val="FF0000"/>
                </a:solidFill>
                <a:cs typeface="B Zar" panose="00000400000000000000" pitchFamily="2" charset="-78"/>
              </a:rPr>
              <a:t>انتقال نمونه های عفونی در داخل وخارج بیمارستان طبق موازین پیشگیری وکنترل عفونت ورعایت ضوابط نمونه های ارجاعی</a:t>
            </a:r>
            <a:endParaRPr lang="en-US" sz="2400" dirty="0"/>
          </a:p>
        </p:txBody>
      </p:sp>
      <p:sp>
        <p:nvSpPr>
          <p:cNvPr id="4" name="Content Placeholder 3"/>
          <p:cNvSpPr>
            <a:spLocks noGrp="1"/>
          </p:cNvSpPr>
          <p:nvPr>
            <p:ph idx="1"/>
          </p:nvPr>
        </p:nvSpPr>
        <p:spPr>
          <a:xfrm>
            <a:off x="914401" y="2133600"/>
            <a:ext cx="7620000" cy="3777622"/>
          </a:xfrm>
        </p:spPr>
        <p:txBody>
          <a:bodyPr>
            <a:normAutofit/>
          </a:bodyPr>
          <a:lstStyle/>
          <a:p>
            <a:pPr algn="r" rtl="1"/>
            <a:r>
              <a:rPr lang="fa-IR" sz="2400" dirty="0">
                <a:solidFill>
                  <a:srgbClr val="00B050"/>
                </a:solidFill>
                <a:cs typeface="B Zar" panose="00000400000000000000" pitchFamily="2" charset="-78"/>
              </a:rPr>
              <a:t>وجوددستورالعمل بسته بندی وانتقال نمونه های آزمایشگاهی </a:t>
            </a:r>
            <a:r>
              <a:rPr lang="fa-IR" sz="2400" dirty="0">
                <a:solidFill>
                  <a:schemeClr val="tx1"/>
                </a:solidFill>
                <a:cs typeface="B Zar" panose="00000400000000000000" pitchFamily="2" charset="-78"/>
              </a:rPr>
              <a:t>/اطلاع رسانی وآگاهی کارکنان</a:t>
            </a:r>
            <a:br>
              <a:rPr lang="fa-IR" sz="2400" dirty="0">
                <a:solidFill>
                  <a:schemeClr val="tx1"/>
                </a:solidFill>
                <a:cs typeface="B Zar" panose="00000400000000000000" pitchFamily="2" charset="-78"/>
              </a:rPr>
            </a:br>
            <a:r>
              <a:rPr lang="fa-IR" sz="2400" dirty="0">
                <a:solidFill>
                  <a:srgbClr val="00B050"/>
                </a:solidFill>
                <a:cs typeface="B Zar" panose="00000400000000000000" pitchFamily="2" charset="-78"/>
              </a:rPr>
              <a:t>رعایت الزامات کنترل عفونت والزامات ایمنی </a:t>
            </a:r>
            <a:r>
              <a:rPr lang="fa-IR" sz="2400" dirty="0">
                <a:solidFill>
                  <a:schemeClr val="tx1"/>
                </a:solidFill>
                <a:cs typeface="B Zar" panose="00000400000000000000" pitchFamily="2" charset="-78"/>
              </a:rPr>
              <a:t>درنگهداری وانتقال نمونه عفونی </a:t>
            </a:r>
            <a:br>
              <a:rPr lang="fa-IR" sz="2400" dirty="0">
                <a:solidFill>
                  <a:schemeClr val="tx1"/>
                </a:solidFill>
                <a:cs typeface="B Zar" panose="00000400000000000000" pitchFamily="2" charset="-78"/>
              </a:rPr>
            </a:br>
            <a:r>
              <a:rPr lang="fa-IR" sz="2400" dirty="0">
                <a:solidFill>
                  <a:srgbClr val="00B0F0"/>
                </a:solidFill>
                <a:cs typeface="B Zar" panose="00000400000000000000" pitchFamily="2" charset="-78"/>
              </a:rPr>
              <a:t>نمونه گیری در ظروف یا لوله درپیچ دار وغیر قابل نشت  وانتقال آن در ظروف پلاستیکی درب دار عمیق وقابل گندزدایی به آزمایشگاهی </a:t>
            </a:r>
            <a:br>
              <a:rPr lang="fa-IR" sz="2400" dirty="0">
                <a:solidFill>
                  <a:srgbClr val="00B0F0"/>
                </a:solidFill>
                <a:cs typeface="B Zar" panose="00000400000000000000" pitchFamily="2" charset="-78"/>
              </a:rPr>
            </a:br>
            <a:r>
              <a:rPr lang="fa-IR" sz="2400" dirty="0">
                <a:solidFill>
                  <a:srgbClr val="00B0F0"/>
                </a:solidFill>
                <a:cs typeface="B Zar" panose="00000400000000000000" pitchFamily="2" charset="-78"/>
              </a:rPr>
              <a:t>بسته بندی نمونه ارجاعی در پوشش  سه لایه جهت انتقال نمونه های ارجاعی به خارج از بیمارستان</a:t>
            </a:r>
            <a:endParaRPr lang="en-US" sz="2400" dirty="0"/>
          </a:p>
        </p:txBody>
      </p:sp>
    </p:spTree>
    <p:extLst>
      <p:ext uri="{BB962C8B-B14F-4D97-AF65-F5344CB8AC3E}">
        <p14:creationId xmlns:p14="http://schemas.microsoft.com/office/powerpoint/2010/main" val="1306581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rtl="1"/>
            <a:r>
              <a:rPr lang="fa-IR" sz="1800" dirty="0">
                <a:solidFill>
                  <a:srgbClr val="FF0000"/>
                </a:solidFill>
                <a:cs typeface="B Zar" panose="00000400000000000000" pitchFamily="2" charset="-78"/>
              </a:rPr>
              <a:t>رعایت شرایط نگهداری  ومدت زمان پایداری انواع نمونه ها</a:t>
            </a:r>
            <a:endParaRPr lang="en-US" sz="1800" dirty="0"/>
          </a:p>
        </p:txBody>
      </p:sp>
      <p:sp>
        <p:nvSpPr>
          <p:cNvPr id="4" name="Content Placeholder 3"/>
          <p:cNvSpPr>
            <a:spLocks noGrp="1"/>
          </p:cNvSpPr>
          <p:nvPr>
            <p:ph idx="1"/>
          </p:nvPr>
        </p:nvSpPr>
        <p:spPr>
          <a:xfrm>
            <a:off x="1942415" y="1295400"/>
            <a:ext cx="6591985" cy="5486400"/>
          </a:xfrm>
        </p:spPr>
        <p:txBody>
          <a:bodyPr/>
          <a:lstStyle/>
          <a:p>
            <a:pPr algn="r" rtl="1"/>
            <a:r>
              <a:rPr lang="fa-IR" dirty="0">
                <a:solidFill>
                  <a:schemeClr val="tx1"/>
                </a:solidFill>
                <a:cs typeface="B Zar" panose="00000400000000000000" pitchFamily="2" charset="-78"/>
              </a:rPr>
              <a:t/>
            </a:r>
            <a:br>
              <a:rPr lang="fa-IR" dirty="0">
                <a:solidFill>
                  <a:schemeClr val="tx1"/>
                </a:solidFill>
                <a:cs typeface="B Zar" panose="00000400000000000000" pitchFamily="2" charset="-78"/>
              </a:rPr>
            </a:br>
            <a:r>
              <a:rPr lang="fa-IR" dirty="0">
                <a:solidFill>
                  <a:srgbClr val="00B0F0"/>
                </a:solidFill>
                <a:cs typeface="B Zar" panose="00000400000000000000" pitchFamily="2" charset="-78"/>
              </a:rPr>
              <a:t>    شواهد </a:t>
            </a:r>
            <a:r>
              <a:rPr lang="fa-IR" dirty="0">
                <a:solidFill>
                  <a:srgbClr val="00B050"/>
                </a:solidFill>
                <a:cs typeface="B Zar" panose="00000400000000000000" pitchFamily="2" charset="-78"/>
              </a:rPr>
              <a:t>مدیریت نگهداشت نمونه </a:t>
            </a:r>
            <a:r>
              <a:rPr lang="fa-IR" dirty="0">
                <a:solidFill>
                  <a:srgbClr val="00B0F0"/>
                </a:solidFill>
                <a:cs typeface="B Zar" panose="00000400000000000000" pitchFamily="2" charset="-78"/>
              </a:rPr>
              <a:t>:مستندسازی زمان نمونه گیری،زمان پذیرش نمونه وزمان انجام آزمایش</a:t>
            </a:r>
            <a:br>
              <a:rPr lang="fa-IR" dirty="0">
                <a:solidFill>
                  <a:srgbClr val="00B0F0"/>
                </a:solidFill>
                <a:cs typeface="B Zar" panose="00000400000000000000" pitchFamily="2" charset="-78"/>
              </a:rPr>
            </a:br>
            <a:r>
              <a:rPr lang="fa-IR" dirty="0">
                <a:solidFill>
                  <a:srgbClr val="00B0F0"/>
                </a:solidFill>
                <a:cs typeface="B Zar" panose="00000400000000000000" pitchFamily="2" charset="-78"/>
              </a:rPr>
              <a:t>دمای مناسب محل نگهداری نمونه</a:t>
            </a:r>
            <a:br>
              <a:rPr lang="fa-IR" dirty="0">
                <a:solidFill>
                  <a:srgbClr val="00B0F0"/>
                </a:solidFill>
                <a:cs typeface="B Zar" panose="00000400000000000000" pitchFamily="2" charset="-78"/>
              </a:rPr>
            </a:br>
            <a:r>
              <a:rPr lang="fa-IR" dirty="0">
                <a:solidFill>
                  <a:srgbClr val="00B0F0"/>
                </a:solidFill>
                <a:cs typeface="B Zar" panose="00000400000000000000" pitchFamily="2" charset="-78"/>
              </a:rPr>
              <a:t>وجود پروتکل،راهنما ویا جدول شرایط انتقال ونگهداری نمونه از نظر دما ،محیط </a:t>
            </a:r>
            <a:r>
              <a:rPr lang="fa-IR" dirty="0" smtClean="0">
                <a:solidFill>
                  <a:srgbClr val="00B0F0"/>
                </a:solidFill>
                <a:cs typeface="B Zar" panose="00000400000000000000" pitchFamily="2" charset="-78"/>
              </a:rPr>
              <a:t>انتقالی </a:t>
            </a:r>
            <a:r>
              <a:rPr lang="fa-IR" dirty="0">
                <a:solidFill>
                  <a:srgbClr val="00B0F0"/>
                </a:solidFill>
                <a:cs typeface="B Zar" panose="00000400000000000000" pitchFamily="2" charset="-78"/>
              </a:rPr>
              <a:t>ومدت زمان مجاز نگهداری وشرایط خاص هریک از نونه های آزمایشگاهی</a:t>
            </a:r>
            <a:br>
              <a:rPr lang="fa-IR" dirty="0">
                <a:solidFill>
                  <a:srgbClr val="00B0F0"/>
                </a:solidFill>
                <a:cs typeface="B Zar" panose="00000400000000000000" pitchFamily="2" charset="-78"/>
              </a:rPr>
            </a:br>
            <a:r>
              <a:rPr lang="fa-IR" dirty="0">
                <a:solidFill>
                  <a:srgbClr val="00B0F0"/>
                </a:solidFill>
                <a:cs typeface="B Zar" panose="00000400000000000000" pitchFamily="2" charset="-78"/>
              </a:rPr>
              <a:t>نگهداری نمونه در شرایط نوری  ودمای مناسب(دمای اتاق ،دمای یخچال،دمای بدن،دمای فریزردرنمونه های مختلف </a:t>
            </a:r>
            <a:br>
              <a:rPr lang="fa-IR" dirty="0">
                <a:solidFill>
                  <a:srgbClr val="00B0F0"/>
                </a:solidFill>
                <a:cs typeface="B Zar" panose="00000400000000000000" pitchFamily="2" charset="-78"/>
              </a:rPr>
            </a:br>
            <a:r>
              <a:rPr lang="fa-IR" dirty="0">
                <a:solidFill>
                  <a:srgbClr val="00B0F0"/>
                </a:solidFill>
                <a:cs typeface="B Zar" panose="00000400000000000000" pitchFamily="2" charset="-78"/>
              </a:rPr>
              <a:t>اتنقال نمونه در دمای مناسب به آزمایشگاه </a:t>
            </a:r>
            <a:br>
              <a:rPr lang="fa-IR" dirty="0">
                <a:solidFill>
                  <a:srgbClr val="00B0F0"/>
                </a:solidFill>
                <a:cs typeface="B Zar" panose="00000400000000000000" pitchFamily="2" charset="-78"/>
              </a:rPr>
            </a:br>
            <a:r>
              <a:rPr lang="fa-IR" dirty="0">
                <a:solidFill>
                  <a:srgbClr val="00B0F0"/>
                </a:solidFill>
                <a:cs typeface="B Zar" panose="00000400000000000000" pitchFamily="2" charset="-78"/>
              </a:rPr>
              <a:t>    - وجود مکان مناسب جهت نگهداری نمونه در محل آماده سازی</a:t>
            </a:r>
            <a:br>
              <a:rPr lang="fa-IR" dirty="0">
                <a:solidFill>
                  <a:srgbClr val="00B0F0"/>
                </a:solidFill>
                <a:cs typeface="B Zar" panose="00000400000000000000" pitchFamily="2" charset="-78"/>
              </a:rPr>
            </a:br>
            <a:r>
              <a:rPr lang="fa-IR" dirty="0">
                <a:solidFill>
                  <a:srgbClr val="00B0F0"/>
                </a:solidFill>
                <a:cs typeface="B Zar" panose="00000400000000000000" pitchFamily="2" charset="-78"/>
              </a:rPr>
              <a:t>  - شواهد مدیریت صحیح نگهداشت در بررسی فاصله زمانی بین مراحل جمع آوری،آماده سازی و انجام آزمایش</a:t>
            </a:r>
            <a:endParaRPr lang="en-US" dirty="0"/>
          </a:p>
        </p:txBody>
      </p:sp>
    </p:spTree>
    <p:extLst>
      <p:ext uri="{BB962C8B-B14F-4D97-AF65-F5344CB8AC3E}">
        <p14:creationId xmlns:p14="http://schemas.microsoft.com/office/powerpoint/2010/main" val="159665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1" y="624110"/>
            <a:ext cx="7467600" cy="1738090"/>
          </a:xfrm>
        </p:spPr>
        <p:txBody>
          <a:bodyPr>
            <a:noAutofit/>
          </a:bodyPr>
          <a:lstStyle/>
          <a:p>
            <a:pPr algn="r" rtl="1"/>
            <a:r>
              <a:rPr lang="fa-IR" sz="2000" dirty="0">
                <a:solidFill>
                  <a:srgbClr val="FF0000"/>
                </a:solidFill>
                <a:cs typeface="B Zar" panose="00000400000000000000" pitchFamily="2" charset="-78"/>
              </a:rPr>
              <a:t>پذیرش نمونه های آزمایش از بخش ها براساس معیار رد یا قبول تعیین شده جهت نمونه ها</a:t>
            </a:r>
            <a:r>
              <a:rPr lang="fa-IR" sz="2000" dirty="0">
                <a:cs typeface="B Zar" panose="00000400000000000000" pitchFamily="2" charset="-78"/>
              </a:rPr>
              <a:t/>
            </a:r>
            <a:br>
              <a:rPr lang="fa-IR" sz="2000" dirty="0">
                <a:cs typeface="B Zar" panose="00000400000000000000" pitchFamily="2" charset="-78"/>
              </a:rPr>
            </a:br>
            <a:r>
              <a:rPr lang="fa-IR" sz="2000" dirty="0">
                <a:solidFill>
                  <a:srgbClr val="00B050"/>
                </a:solidFill>
                <a:cs typeface="B Zar" panose="00000400000000000000" pitchFamily="2" charset="-78"/>
              </a:rPr>
              <a:t>مستند فهرست معیار  رد نمونه آزماشات مختلف</a:t>
            </a:r>
            <a:r>
              <a:rPr lang="fa-IR" sz="2000" dirty="0">
                <a:cs typeface="B Zar" panose="00000400000000000000" pitchFamily="2" charset="-78"/>
              </a:rPr>
              <a:t/>
            </a:r>
            <a:br>
              <a:rPr lang="fa-IR" sz="2000" dirty="0">
                <a:cs typeface="B Zar" panose="00000400000000000000" pitchFamily="2" charset="-78"/>
              </a:rPr>
            </a:br>
            <a:r>
              <a:rPr lang="fa-IR" sz="2000" dirty="0">
                <a:solidFill>
                  <a:srgbClr val="00B050"/>
                </a:solidFill>
                <a:cs typeface="B Zar" panose="00000400000000000000" pitchFamily="2" charset="-78"/>
              </a:rPr>
              <a:t>آگاهی کارکنان از معیارهای رد نمونه آزمایشات مختلف در  واحد پذیرش ونمونه گیر در آزمایشگاه وبخش</a:t>
            </a:r>
            <a:br>
              <a:rPr lang="fa-IR" sz="2000" dirty="0">
                <a:solidFill>
                  <a:srgbClr val="00B050"/>
                </a:solidFill>
                <a:cs typeface="B Zar" panose="00000400000000000000" pitchFamily="2" charset="-78"/>
              </a:rPr>
            </a:br>
            <a:r>
              <a:rPr lang="fa-IR" sz="2000" dirty="0">
                <a:solidFill>
                  <a:srgbClr val="00B050"/>
                </a:solidFill>
                <a:cs typeface="B Zar" panose="00000400000000000000" pitchFamily="2" charset="-78"/>
              </a:rPr>
              <a:t>مستند سوابق رد نمونه (نوع نمونه ،علت ردنمونه ،اقدام اصلاحی)</a:t>
            </a:r>
            <a:endParaRPr lang="en-US" sz="2000" dirty="0"/>
          </a:p>
        </p:txBody>
      </p:sp>
      <p:pic>
        <p:nvPicPr>
          <p:cNvPr id="4" name="Content Placeholder 3"/>
          <p:cNvPicPr>
            <a:picLocks noGrp="1" noChangeAspect="1"/>
          </p:cNvPicPr>
          <p:nvPr>
            <p:ph idx="1"/>
          </p:nvPr>
        </p:nvPicPr>
        <p:blipFill>
          <a:blip r:embed="rId2"/>
          <a:stretch>
            <a:fillRect/>
          </a:stretch>
        </p:blipFill>
        <p:spPr>
          <a:xfrm>
            <a:off x="1371600" y="2743200"/>
            <a:ext cx="6781800" cy="3962400"/>
          </a:xfrm>
          <a:prstGeom prst="rect">
            <a:avLst/>
          </a:prstGeom>
        </p:spPr>
      </p:pic>
    </p:spTree>
    <p:extLst>
      <p:ext uri="{BB962C8B-B14F-4D97-AF65-F5344CB8AC3E}">
        <p14:creationId xmlns:p14="http://schemas.microsoft.com/office/powerpoint/2010/main" val="2061482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24110"/>
            <a:ext cx="7162800" cy="1966690"/>
          </a:xfrm>
        </p:spPr>
        <p:txBody>
          <a:bodyPr>
            <a:noAutofit/>
          </a:bodyPr>
          <a:lstStyle/>
          <a:p>
            <a:pPr algn="r" rtl="1"/>
            <a:r>
              <a:rPr lang="fa-IR" sz="2000" dirty="0" smtClean="0">
                <a:cs typeface="B Zar" panose="00000400000000000000" pitchFamily="2" charset="-78"/>
              </a:rPr>
              <a:t/>
            </a:r>
            <a:br>
              <a:rPr lang="fa-IR" sz="2000" dirty="0" smtClean="0">
                <a:cs typeface="B Zar" panose="00000400000000000000" pitchFamily="2" charset="-78"/>
              </a:rPr>
            </a:br>
            <a:r>
              <a:rPr lang="fa-IR" sz="2000" dirty="0">
                <a:cs typeface="B Zar" panose="00000400000000000000" pitchFamily="2" charset="-78"/>
              </a:rPr>
              <a:t/>
            </a:r>
            <a:br>
              <a:rPr lang="fa-IR" sz="2000" dirty="0">
                <a:cs typeface="B Zar" panose="00000400000000000000" pitchFamily="2" charset="-78"/>
              </a:rPr>
            </a:br>
            <a:r>
              <a:rPr lang="fa-IR" sz="2000" dirty="0" smtClean="0">
                <a:cs typeface="B Zar" panose="00000400000000000000" pitchFamily="2" charset="-78"/>
              </a:rPr>
              <a:t/>
            </a:r>
            <a:br>
              <a:rPr lang="fa-IR" sz="2000" dirty="0" smtClean="0">
                <a:cs typeface="B Zar" panose="00000400000000000000" pitchFamily="2" charset="-78"/>
              </a:rPr>
            </a:br>
            <a:r>
              <a:rPr lang="fa-IR" sz="2000" dirty="0" smtClean="0">
                <a:solidFill>
                  <a:srgbClr val="FF0000"/>
                </a:solidFill>
                <a:cs typeface="B Zar" panose="00000400000000000000" pitchFamily="2" charset="-78"/>
              </a:rPr>
              <a:t>برچسب گذاری نمونه های آزمایش بصورت هوشمند وبر اساس سیستم اطلاعات بیمارستان</a:t>
            </a:r>
            <a:r>
              <a:rPr lang="fa-IR" sz="2000" dirty="0" smtClean="0">
                <a:cs typeface="B Zar" panose="00000400000000000000" pitchFamily="2" charset="-78"/>
              </a:rPr>
              <a:t/>
            </a:r>
            <a:br>
              <a:rPr lang="fa-IR" sz="2000" dirty="0" smtClean="0">
                <a:cs typeface="B Zar" panose="00000400000000000000" pitchFamily="2" charset="-78"/>
              </a:rPr>
            </a:br>
            <a:r>
              <a:rPr lang="fa-IR" sz="2000" dirty="0" smtClean="0">
                <a:solidFill>
                  <a:srgbClr val="00B050"/>
                </a:solidFill>
                <a:cs typeface="B Zar" panose="00000400000000000000" pitchFamily="2" charset="-78"/>
              </a:rPr>
              <a:t>وجود چاپگر خودکار متصل به سیستم </a:t>
            </a:r>
            <a:r>
              <a:rPr lang="en-US" sz="2000" dirty="0" smtClean="0">
                <a:solidFill>
                  <a:srgbClr val="00B050"/>
                </a:solidFill>
                <a:cs typeface="B Zar" panose="00000400000000000000" pitchFamily="2" charset="-78"/>
              </a:rPr>
              <a:t>HIS</a:t>
            </a:r>
            <a:r>
              <a:rPr lang="fa-IR" sz="2000" dirty="0" smtClean="0">
                <a:solidFill>
                  <a:srgbClr val="00B050"/>
                </a:solidFill>
                <a:cs typeface="B Zar" panose="00000400000000000000" pitchFamily="2" charset="-78"/>
              </a:rPr>
              <a:t>در پذیرش نمونه سرپایی وبستری وارجاعی</a:t>
            </a:r>
            <a:br>
              <a:rPr lang="fa-IR" sz="2000" dirty="0" smtClean="0">
                <a:solidFill>
                  <a:srgbClr val="00B050"/>
                </a:solidFill>
                <a:cs typeface="B Zar" panose="00000400000000000000" pitchFamily="2" charset="-78"/>
              </a:rPr>
            </a:br>
            <a:r>
              <a:rPr lang="fa-IR" sz="2000" dirty="0" smtClean="0">
                <a:solidFill>
                  <a:srgbClr val="00B050"/>
                </a:solidFill>
                <a:cs typeface="B Zar" panose="00000400000000000000" pitchFamily="2" charset="-78"/>
              </a:rPr>
              <a:t>شواهد برچسب گذاری به شیوه هوشمند</a:t>
            </a:r>
            <a:r>
              <a:rPr lang="fa-IR" sz="2000" dirty="0" smtClean="0">
                <a:cs typeface="B Zar" panose="00000400000000000000" pitchFamily="2" charset="-78"/>
              </a:rPr>
              <a:t/>
            </a:r>
            <a:br>
              <a:rPr lang="fa-IR" sz="2000" dirty="0" smtClean="0">
                <a:cs typeface="B Zar" panose="00000400000000000000" pitchFamily="2" charset="-78"/>
              </a:rPr>
            </a:br>
            <a:r>
              <a:rPr lang="fa-IR" sz="2000" dirty="0" smtClean="0">
                <a:cs typeface="B Zar" panose="00000400000000000000" pitchFamily="2" charset="-78"/>
              </a:rPr>
              <a:t/>
            </a:r>
            <a:br>
              <a:rPr lang="fa-IR" sz="2000" dirty="0" smtClean="0">
                <a:cs typeface="B Zar" panose="00000400000000000000" pitchFamily="2" charset="-78"/>
              </a:rPr>
            </a:br>
            <a:r>
              <a:rPr lang="fa-IR" sz="2000" dirty="0" smtClean="0">
                <a:cs typeface="B Zar" panose="00000400000000000000" pitchFamily="2" charset="-78"/>
              </a:rPr>
              <a:t/>
            </a:r>
            <a:br>
              <a:rPr lang="fa-IR" sz="2000" dirty="0" smtClean="0">
                <a:cs typeface="B Zar" panose="00000400000000000000" pitchFamily="2" charset="-78"/>
              </a:rPr>
            </a:br>
            <a:r>
              <a:rPr lang="fa-IR" sz="2000" dirty="0" smtClean="0">
                <a:solidFill>
                  <a:srgbClr val="FF0000"/>
                </a:solidFill>
                <a:cs typeface="B Zar" panose="00000400000000000000" pitchFamily="2" charset="-78"/>
              </a:rPr>
              <a:t>انجام خونگیری به شیوه خلاء وخودکار در بیماران سرپایی وبستری</a:t>
            </a:r>
            <a:br>
              <a:rPr lang="fa-IR" sz="2000" dirty="0" smtClean="0">
                <a:solidFill>
                  <a:srgbClr val="FF0000"/>
                </a:solidFill>
                <a:cs typeface="B Zar" panose="00000400000000000000" pitchFamily="2" charset="-78"/>
              </a:rPr>
            </a:br>
            <a:r>
              <a:rPr lang="fa-IR" sz="2000" dirty="0">
                <a:solidFill>
                  <a:srgbClr val="FF0000"/>
                </a:solidFill>
                <a:cs typeface="B Zar" panose="00000400000000000000" pitchFamily="2" charset="-78"/>
              </a:rPr>
              <a:t/>
            </a:r>
            <a:br>
              <a:rPr lang="fa-IR" sz="2000" dirty="0">
                <a:solidFill>
                  <a:srgbClr val="FF0000"/>
                </a:solidFill>
                <a:cs typeface="B Zar" panose="00000400000000000000" pitchFamily="2" charset="-78"/>
              </a:rPr>
            </a:br>
            <a:endParaRPr lang="en-US" sz="2000" dirty="0">
              <a:solidFill>
                <a:srgbClr val="00B050"/>
              </a:solidFill>
              <a:cs typeface="B Zar" panose="00000400000000000000" pitchFamily="2" charset="-78"/>
            </a:endParaRPr>
          </a:p>
        </p:txBody>
      </p:sp>
    </p:spTree>
    <p:extLst>
      <p:ext uri="{BB962C8B-B14F-4D97-AF65-F5344CB8AC3E}">
        <p14:creationId xmlns:p14="http://schemas.microsoft.com/office/powerpoint/2010/main" val="27258128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6717</TotalTime>
  <Words>1737</Words>
  <Application>Microsoft Office PowerPoint</Application>
  <PresentationFormat>On-screen Show (4:3)</PresentationFormat>
  <Paragraphs>71</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B Zar</vt:lpstr>
      <vt:lpstr>Calibri</vt:lpstr>
      <vt:lpstr>Century Gothic</vt:lpstr>
      <vt:lpstr>Tahoma</vt:lpstr>
      <vt:lpstr>Wingdings 3</vt:lpstr>
      <vt:lpstr>Wisp</vt:lpstr>
      <vt:lpstr>PowerPoint Presentation</vt:lpstr>
      <vt:lpstr>پیاده سازی استانداردهای اعتباربخشی دور پنجم  1401  خدمات آزمایشگاه</vt:lpstr>
      <vt:lpstr>انجام نمونه برداری با رعایت الزامات شناسایی وایمنی ،کنترل عفونت وضوابط مربوطه  مستند راهنمای چاپی آمادگی بیماران قبل از جمع آوری نمونه /دسترسی وآگاهی بیمار،پزشک ،کارکنان ساعت ناشتایی،پرهیز دارویی،محدودیت فعالیت مستند راهنمای جمع آوری نمونه هایی که توسط بیمار جمع آوری می شود/دسترسی مراجعین آزمایشگاه و بخشهای بستری شامل  جزییات  روش جمع آوری توسط بیمار قبل از ،نحوه برچسب گذاری وملاحظات ایمنی  وجود فرآیند کنترل رعایت آمادگیها  جمع آوری نمونه  مستند دستورالعمل  جمع آوری انواع نمونه /دسترسی کارکنان  /آگاهی/عملکرد کارکنان نمونه گیر    راهنمای آماده سازی بیمار،تعیین زمان نمونه گیری آزمایشات خاص ،صحت تکمیل اطلاعات بالینی فرم درخواست آزمایشات، ،نوع نمونه ،وسایل جمع آوری نمونه ،نحوه صحیح جمع آوری نمونه ،حجم نمونه ،صحت موادنگهدارنده وضدانعقاد شواهد مدیریت وکنترل ابزار نمونه برداری وجمع آوری نمونه بکارگیری وسایل یکبار مصرف ونوجکت ، شناسایی فعال بیمار ومراجع متقاضی آزمایش طبق ضوابط ایمنی  بکارگیری پرسنل ذیصلاح جهت نمونه گیری  شواهد رعایت موازین کنترل عفونت وبهداشت دست توسط نمونه گیر     بکارگیری    </vt:lpstr>
      <vt:lpstr>- وسایل حفاظت فردی نمونه گیر شامل دستکش، روپوش، پيپت فيلر، ماسک، عينک ايمنی، حفاظ صورت و در موارد مقتضی )با توجه به ارزيابی ريسک( گان، روکش کفش، روکش مو، وسايل کمک تنفسی مانند ماسک N95 ، ماسک گاز يا بخار و غيره آگاهی کارکنان ازالزامات شناسایی وایمنی  در نمونه برداری   -وجود تمهیدات شستشو وضدعفونی دست - بکارگیریsafty box -شواهد مدیریت موارد  نیدل   استیک/آگاهی کارکنان/عملکرد - رعایت موازین کنترل عفونت در نگهداری /انتقال نمونه های آزمایشگاهی  - استقرار واحد پذیرش ونمونه گیری نزدیک به ورودی آزمایشگاه - نزدیکی محل جداسازی نمونه به محل انجام آزمایش -وجودمستند دستورالعمل بسته بندی وانتقال نمونه های آزمایشگاهی وانتقال نمونه های عفونی   -وجود ظروف بسته بندی،جمع آوری نمونه در ظرف درپیچ دار فاقد نشت -شواهد انتقال نمونه در ظروف پلاستیکی یا فلزی عمیق قابل ضدعفونی  </vt:lpstr>
      <vt:lpstr>برچسب گذاری نمونه های آزمایش بربالین بیمار با قید حداقل شناسه لازم  وجود دستورالعمل نحوه والزامات برچسب گذاری نمونه های آزمایش/آگاهی کارکنان/عملکرد  ثبت حداقل دوشناسه نام ونام خانوادگی وکداختصاصی ،نوع نمونه، تاریخ وزمان جمع آوری نمونه ،نام نمونه گیربرروی بر برچسب نمونه وفرم گزارشدهی  عملکرد کارکنان ( برچسب گذاری نمونه های بالینی در بخش ها پس از نمونه برداری وتخلیه نمونه در لوله آزمایش  وانجام انطباق دستبند شناسایی ونام ثبت شده بیمار بر روی برچسب  نمونه آزمایش) </vt:lpstr>
      <vt:lpstr>انتقال نمونه های عفونی در داخل وخارج بیمارستان طبق موازین پیشگیری وکنترل عفونت ورعایت ضوابط نمونه های ارجاعی</vt:lpstr>
      <vt:lpstr>رعایت شرایط نگهداری  ومدت زمان پایداری انواع نمونه ها</vt:lpstr>
      <vt:lpstr>پذیرش نمونه های آزمایش از بخش ها براساس معیار رد یا قبول تعیین شده جهت نمونه ها مستند فهرست معیار  رد نمونه آزماشات مختلف آگاهی کارکنان از معیارهای رد نمونه آزمایشات مختلف در  واحد پذیرش ونمونه گیر در آزمایشگاه وبخش مستند سوابق رد نمونه (نوع نمونه ،علت ردنمونه ،اقدام اصلاحی)</vt:lpstr>
      <vt:lpstr>   برچسب گذاری نمونه های آزمایش بصورت هوشمند وبر اساس سیستم اطلاعات بیمارستان وجود چاپگر خودکار متصل به سیستم HISدر پذیرش نمونه سرپایی وبستری وارجاعی شواهد برچسب گذاری به شیوه هوشمند   انجام خونگیری به شیوه خلاء وخودکار در بیماران سرپایی وبستری  </vt:lpstr>
      <vt:lpstr>PowerPoint Presentation</vt:lpstr>
      <vt:lpstr>انجام آزمایشات به روش مدون با استفاده از کیت ومواد مصرفی معتبر  وجود دستورالعمل نحوه انجام آزمایشات(sop) بخش های مختلف آزمایشگاه/آگاهی   کارکنان /عملکرد منطبق منطبق با دستورالعمل   مستند خریدملزومات  وتجهیزات ازتامین کننده معتبرثبت شده در  سامانه IMED  شواهد تامین ملزومات آزمایش (تجهیزات ،کیت ،معرف ومحلولهای تشخیصی ونمونه های کنترل) در بخش های مختلف  مستند دستورالعمل کاربری تجهیزات/آگاهی کارکنان/عملکردمنطبق  مستند اقدامات کنترل ونگهداری تجهیزات(PM،کالیبراسیون(   مستند لیست کاری بخش های مختلف در هر شیفت توام باثبت ساعت انجام آزمایش،فرد انجام دهنده  و مشخصات کیت مصرفی (سری ساخت وتاریخ اعتبار کیت یا معرف مصرفی)  نگهداری مستندات لیست کاری بخش های مختلف آزمایشگاه  در هر شیفت   </vt:lpstr>
      <vt:lpstr>انجام کنترل کیفی آزمایشات بصورت مدون وانجام اقدامات اصلاحی موثر براساس نتایج آن  مستند دستورالعمل کنترل کیفی دپارتمانهای مختلف آزمایشگاه/آگاهی کارکنان  مستند تامین نمونه کنترل مناسب  در سطوح نرمال وغیر نرمال  -مستند سوابق مربوط به خريد و موجودی نمونه های کنترلی  مصاحبه با چند نفر از کارکنان در بخش های مختلف در مورد چگونگی استفاده از نمونه های کنترلی )تعداد نمونه های کنترلی، دفعات استفاده از آنها و سطوح غلظتی مورد استفاده( در برنامه کنترل کيفيت داخلی بخش مربوطه  عدم استفاده از کالیبراتور بعنوان نمونه کنترل (جهت بخش های مختلف آزمایشگاه)  بکارگیری معرف مناسب  کالیبراسیون تجهیزات  مستند سوابق خرید وموجودی نمونه های کنترل  انطباق آگاهی کارکنان در موردچگونگی استفاده از نمونه های کنترل ،تعداد نمونه وشیوه ودفعات اجرای کنترل کیفی آزمایشان کمی ،نیمه کمی وکیفی وتفسیر نتایج وشناسایی خطا ها مستندسوابق اجرای  کنترل کیفی داخلی آزمایشات کمی وکیفی ونیمه کمی در هر نوبت کاری مستند سوابق ثبت به روز نتایج آزمایش نمونه کنترل برروی نمودار کنترل کیفی مستند تفسیر نتایج کنترل کیفی توسط کارکنان ومسئول فنی  بررسی سوابق  وتحلیل نتایج غیر قابل قبول و خطای شناسایی شده  بصورت دورهای هر 3 تا6 ماه ، واقدامات اصلاحی پیشگیرانه قابل بازیابی تا یک سال  -  </vt:lpstr>
      <vt:lpstr>رعایت مدت پایداری نمونه های آزمایشگاهی</vt:lpstr>
      <vt:lpstr>بکارگیری نتایج انجام ارزیابی خارجی کیفیت در بهبود کیفیت خدمات آزمایشگاهی</vt:lpstr>
      <vt:lpstr>کسب اطمینان ازکیفیت عملکرد آزمایشگاه طرف قرارداد ارجاع نمونه</vt:lpstr>
      <vt:lpstr>مدیریت مقادیر بحرانی آزمایشات </vt:lpstr>
      <vt:lpstr>مدیریت زمان پاسخگوی نتایج آزمایشات روتین واورژانس</vt:lpstr>
      <vt:lpstr>PowerPoint Presentation</vt:lpstr>
      <vt:lpstr>گزارشدهی نتایج آزمایشگاهی در جهت عدم اختلال وتاخیر در روند مراقبت ودرمان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f.pirmohamadi</dc:creator>
  <cp:lastModifiedBy>faramarz bahadorkhan2</cp:lastModifiedBy>
  <cp:revision>1152</cp:revision>
  <cp:lastPrinted>2022-05-16T06:57:02Z</cp:lastPrinted>
  <dcterms:created xsi:type="dcterms:W3CDTF">2021-11-16T10:36:44Z</dcterms:created>
  <dcterms:modified xsi:type="dcterms:W3CDTF">2024-09-15T09:33:04Z</dcterms:modified>
</cp:coreProperties>
</file>