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74"/>
  </p:notesMasterIdLst>
  <p:sldIdLst>
    <p:sldId id="368" r:id="rId2"/>
    <p:sldId id="361" r:id="rId3"/>
    <p:sldId id="369" r:id="rId4"/>
    <p:sldId id="370" r:id="rId5"/>
    <p:sldId id="261" r:id="rId6"/>
    <p:sldId id="275" r:id="rId7"/>
    <p:sldId id="276" r:id="rId8"/>
    <p:sldId id="278" r:id="rId9"/>
    <p:sldId id="277" r:id="rId10"/>
    <p:sldId id="268" r:id="rId11"/>
    <p:sldId id="315" r:id="rId12"/>
    <p:sldId id="269" r:id="rId13"/>
    <p:sldId id="279" r:id="rId14"/>
    <p:sldId id="297" r:id="rId15"/>
    <p:sldId id="298" r:id="rId16"/>
    <p:sldId id="280" r:id="rId17"/>
    <p:sldId id="283" r:id="rId18"/>
    <p:sldId id="284" r:id="rId19"/>
    <p:sldId id="285" r:id="rId20"/>
    <p:sldId id="302" r:id="rId21"/>
    <p:sldId id="299" r:id="rId22"/>
    <p:sldId id="288" r:id="rId23"/>
    <p:sldId id="300" r:id="rId24"/>
    <p:sldId id="289" r:id="rId25"/>
    <p:sldId id="293" r:id="rId26"/>
    <p:sldId id="294" r:id="rId27"/>
    <p:sldId id="295" r:id="rId28"/>
    <p:sldId id="303" r:id="rId29"/>
    <p:sldId id="304" r:id="rId30"/>
    <p:sldId id="311" r:id="rId31"/>
    <p:sldId id="312" r:id="rId32"/>
    <p:sldId id="313" r:id="rId33"/>
    <p:sldId id="314" r:id="rId34"/>
    <p:sldId id="317" r:id="rId35"/>
    <p:sldId id="318" r:id="rId36"/>
    <p:sldId id="334" r:id="rId37"/>
    <p:sldId id="319" r:id="rId38"/>
    <p:sldId id="320" r:id="rId39"/>
    <p:sldId id="321" r:id="rId40"/>
    <p:sldId id="322" r:id="rId41"/>
    <p:sldId id="323" r:id="rId42"/>
    <p:sldId id="331" r:id="rId43"/>
    <p:sldId id="332" r:id="rId44"/>
    <p:sldId id="324" r:id="rId45"/>
    <p:sldId id="325" r:id="rId46"/>
    <p:sldId id="335" r:id="rId47"/>
    <p:sldId id="376" r:id="rId48"/>
    <p:sldId id="336" r:id="rId49"/>
    <p:sldId id="373" r:id="rId50"/>
    <p:sldId id="344" r:id="rId51"/>
    <p:sldId id="374" r:id="rId52"/>
    <p:sldId id="372" r:id="rId53"/>
    <p:sldId id="343" r:id="rId54"/>
    <p:sldId id="347" r:id="rId55"/>
    <p:sldId id="377" r:id="rId56"/>
    <p:sldId id="342" r:id="rId57"/>
    <p:sldId id="345" r:id="rId58"/>
    <p:sldId id="346" r:id="rId59"/>
    <p:sldId id="378" r:id="rId60"/>
    <p:sldId id="337" r:id="rId61"/>
    <p:sldId id="349" r:id="rId62"/>
    <p:sldId id="348" r:id="rId63"/>
    <p:sldId id="350" r:id="rId64"/>
    <p:sldId id="351" r:id="rId65"/>
    <p:sldId id="341" r:id="rId66"/>
    <p:sldId id="380" r:id="rId67"/>
    <p:sldId id="381" r:id="rId68"/>
    <p:sldId id="379" r:id="rId69"/>
    <p:sldId id="355" r:id="rId70"/>
    <p:sldId id="357" r:id="rId71"/>
    <p:sldId id="382" r:id="rId72"/>
    <p:sldId id="35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834" y="-84"/>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9ED37B-3296-41F5-AC77-CEEEAB9E3CBA}" type="datetimeFigureOut">
              <a:rPr lang="fa-IR" smtClean="0"/>
              <a:pPr/>
              <a:t>01/02/1436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C3AAEA-57B0-4369-9B87-53A57C82F9D3}"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C9A1B5-EA73-4FEA-A4A3-777C2440BB22}" type="datetime1">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D288A-D1A2-486B-8864-61004893378D}" type="datetime1">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91266-DA95-44CB-BC5C-F8481F472E4F}" type="datetime1">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5B0E8-E1DB-4472-B405-90E5DC4713F5}" type="datetime1">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7DD9D-FBE5-4D22-8419-CD0B83307739}" type="datetime1">
              <a:rPr lang="en-US" smtClean="0"/>
              <a:pPr/>
              <a:t>10/25/2014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AF542-AA89-45CE-B27D-71E0DCC77F57}" type="datetime1">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E42CA-3511-4532-BD82-71F1A33EEBC5}" type="datetime1">
              <a:rPr lang="en-US" smtClean="0"/>
              <a:pPr/>
              <a:t>10/25/2014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1D197-B394-4AFF-8151-73575DD204EB}" type="datetime1">
              <a:rPr lang="en-US" smtClean="0"/>
              <a:pPr/>
              <a:t>10/25/2014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2B2CE-829C-4031-9105-CB021D09CC42}" type="datetime1">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2396D-2FF9-43CF-816A-14A036B6C476}" type="datetime1">
              <a:rPr lang="en-US" smtClean="0"/>
              <a:pPr/>
              <a:t>10/25/2014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5CD5F-DF50-4958-A16F-61FBD2045179}" type="datetime1">
              <a:rPr lang="en-US" smtClean="0"/>
              <a:pPr/>
              <a:t>10/25/2014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2080"/>
            <a:ext cx="9144000" cy="6894479"/>
          </a:xfrm>
          <a:prstGeom prst="rect">
            <a:avLst/>
          </a:prstGeom>
        </p:spPr>
      </p:pic>
    </p:spTree>
    <p:extLst>
      <p:ext uri="{BB962C8B-B14F-4D97-AF65-F5344CB8AC3E}">
        <p14:creationId xmlns:p14="http://schemas.microsoft.com/office/powerpoint/2010/main" xmlns="" val="766315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fa-IR" dirty="0" smtClean="0"/>
              <a:t> تعریف تهدید بیولوژیک وبیوتروریسم</a:t>
            </a:r>
            <a:endParaRPr lang="fa-IR" dirty="0"/>
          </a:p>
        </p:txBody>
      </p:sp>
      <p:sp>
        <p:nvSpPr>
          <p:cNvPr id="3" name="Content Placeholder 2"/>
          <p:cNvSpPr>
            <a:spLocks noGrp="1"/>
          </p:cNvSpPr>
          <p:nvPr>
            <p:ph idx="1"/>
          </p:nvPr>
        </p:nvSpPr>
        <p:spPr/>
        <p:txBody>
          <a:bodyPr/>
          <a:lstStyle/>
          <a:p>
            <a:pPr algn="r" rtl="1"/>
            <a:r>
              <a:rPr lang="ar-SA" b="1" i="1" dirty="0" smtClean="0"/>
              <a:t>جنگ بيولوژيك</a:t>
            </a:r>
            <a:r>
              <a:rPr lang="ar-SA" dirty="0" smtClean="0"/>
              <a:t> عبارتست از استفاده از عوامل بيولوژيك، اعم از باكتريها، ويروسها ، گياهان، حيوانا</a:t>
            </a:r>
            <a:r>
              <a:rPr lang="fa-IR" dirty="0" smtClean="0"/>
              <a:t>ت </a:t>
            </a:r>
            <a:r>
              <a:rPr lang="ar-SA" dirty="0" smtClean="0"/>
              <a:t> و فراورده هاي آنها به منظور اهداف خصمانه</a:t>
            </a:r>
            <a:r>
              <a:rPr lang="fa-IR" dirty="0" smtClean="0"/>
              <a:t>.</a:t>
            </a:r>
          </a:p>
          <a:p>
            <a:pPr algn="r" rtl="1"/>
            <a:r>
              <a:rPr lang="ar-SA" b="1" i="1" dirty="0" smtClean="0"/>
              <a:t>"بيوتروريسم"</a:t>
            </a:r>
            <a:r>
              <a:rPr lang="ar-SA" dirty="0" smtClean="0"/>
              <a:t> عبارتست از ايجاد ترس و وحشت، با بهره گيري از عوامل زيست شناختي مختلف</a:t>
            </a:r>
            <a:endParaRPr lang="en-US" dirty="0" smtClean="0"/>
          </a:p>
          <a:p>
            <a:pPr algn="r" rtl="1">
              <a:buNone/>
            </a:pPr>
            <a:r>
              <a:rPr lang="ar-SA" dirty="0" smtClean="0"/>
              <a:t>در عمل، واژه " بيوتروريسم" را هم به معني ارعاب و هم به مفهوم جنگ بيولوژيك، مورد استفاده قرار ميدهيم.</a:t>
            </a:r>
            <a:endParaRPr lang="fa-IR" dirty="0"/>
          </a:p>
        </p:txBody>
      </p:sp>
      <p:sp>
        <p:nvSpPr>
          <p:cNvPr id="4" name="Date Placeholder 3"/>
          <p:cNvSpPr>
            <a:spLocks noGrp="1"/>
          </p:cNvSpPr>
          <p:nvPr>
            <p:ph type="dt" sz="half" idx="10"/>
          </p:nvPr>
        </p:nvSpPr>
        <p:spPr/>
        <p:txBody>
          <a:bodyPr/>
          <a:lstStyle/>
          <a:p>
            <a:fld id="{21328E5E-4A12-4B92-A87E-386A7F764C7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a:t>
            </a:r>
            <a:endParaRPr lang="fa-IR" dirty="0"/>
          </a:p>
        </p:txBody>
      </p:sp>
      <p:sp>
        <p:nvSpPr>
          <p:cNvPr id="3" name="Content Placeholder 2"/>
          <p:cNvSpPr>
            <a:spLocks noGrp="1"/>
          </p:cNvSpPr>
          <p:nvPr>
            <p:ph idx="1"/>
          </p:nvPr>
        </p:nvSpPr>
        <p:spPr/>
        <p:txBody>
          <a:bodyPr/>
          <a:lstStyle/>
          <a:p>
            <a:pPr algn="r" rtl="1">
              <a:buNone/>
            </a:pPr>
            <a:r>
              <a:rPr lang="fa-IR" spc="-100" dirty="0" smtClean="0"/>
              <a:t>بیوتروریسم عبارت است ازرهاسازی عمدی عوامل </a:t>
            </a:r>
            <a:r>
              <a:rPr lang="fa-IR" dirty="0" smtClean="0"/>
              <a:t>بیولوژیک یا سموم به منظور از بین بردن انسانها،گیاهان یا حیوانات که نهایتا منجر به ایجاد رعب وترس در دولت یا جمعیت غیر نظامی برای دستیابی به موقعیت های سیاسی یا اجتماعی بیشترمیشود.</a:t>
            </a:r>
          </a:p>
          <a:p>
            <a:pPr algn="r" rtl="1">
              <a:buNone/>
            </a:pPr>
            <a:r>
              <a:rPr lang="fa-IR" i="1" dirty="0" smtClean="0">
                <a:solidFill>
                  <a:srgbClr val="FF0000"/>
                </a:solidFill>
              </a:rPr>
              <a:t>در کل خطر وقوع بیوتروریسم همیشگی وحتمی است اما زمان آن غیرقابل پیش بینی است!</a:t>
            </a:r>
            <a:endParaRPr lang="fa-IR" i="1" dirty="0">
              <a:solidFill>
                <a:srgbClr val="FF0000"/>
              </a:solidFill>
            </a:endParaRPr>
          </a:p>
        </p:txBody>
      </p:sp>
      <p:sp>
        <p:nvSpPr>
          <p:cNvPr id="4" name="Date Placeholder 3"/>
          <p:cNvSpPr>
            <a:spLocks noGrp="1"/>
          </p:cNvSpPr>
          <p:nvPr>
            <p:ph type="dt" sz="half" idx="10"/>
          </p:nvPr>
        </p:nvSpPr>
        <p:spPr/>
        <p:txBody>
          <a:bodyPr/>
          <a:lstStyle/>
          <a:p>
            <a:fld id="{39B8D7A2-E2D2-43B8-87EE-9EFCD91DDE5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تاریخچه تهدیدات بیولوژیک</a:t>
            </a:r>
            <a:endParaRPr lang="fa-IR" dirty="0"/>
          </a:p>
        </p:txBody>
      </p:sp>
      <p:sp>
        <p:nvSpPr>
          <p:cNvPr id="3" name="Content Placeholder 2"/>
          <p:cNvSpPr>
            <a:spLocks noGrp="1"/>
          </p:cNvSpPr>
          <p:nvPr>
            <p:ph idx="1"/>
          </p:nvPr>
        </p:nvSpPr>
        <p:spPr/>
        <p:txBody>
          <a:bodyPr>
            <a:normAutofit lnSpcReduction="10000"/>
          </a:bodyPr>
          <a:lstStyle/>
          <a:p>
            <a:pPr algn="r" rtl="1"/>
            <a:r>
              <a:rPr lang="ar-SA" dirty="0" smtClean="0"/>
              <a:t>دوره اول از 300 سال قبل از ميلاد مسيح شروع شده و تا سال 1763 ميلادي ادامه داشته است. يوناني ها در 300 سال قبل از ميلاد مسيح چاه هاي آب شرب دشمنان خود را با اجساد حيوانات مرده از بيماري، آلوده مي نمودند. بعد ها رومي ها و پارس ها از همان تاكتيك استفاده كردند.</a:t>
            </a:r>
            <a:endParaRPr lang="fa-IR" dirty="0" smtClean="0"/>
          </a:p>
          <a:p>
            <a:pPr algn="r" rtl="1"/>
            <a:r>
              <a:rPr lang="fa-IR" dirty="0" smtClean="0"/>
              <a:t>در قرن چهاردهم، در طول محاصره كافا، براي اولين بار اپيدمي طاعون در ميان تاتارهاي مهاجم مشاهده شد. آنها جسدهاي مردگان را به قصد فراگير نمودن طاعون با استفاده از دستگاه منجنيق به سمت شهر پرتاب مي كردند. </a:t>
            </a:r>
            <a:endParaRPr lang="fa-IR" dirty="0"/>
          </a:p>
        </p:txBody>
      </p:sp>
      <p:sp>
        <p:nvSpPr>
          <p:cNvPr id="4" name="Date Placeholder 3"/>
          <p:cNvSpPr>
            <a:spLocks noGrp="1"/>
          </p:cNvSpPr>
          <p:nvPr>
            <p:ph type="dt" sz="half" idx="10"/>
          </p:nvPr>
        </p:nvSpPr>
        <p:spPr/>
        <p:txBody>
          <a:bodyPr/>
          <a:lstStyle/>
          <a:p>
            <a:fld id="{94020677-AABC-4A31-A78F-6EDCA0058AB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r>
              <a:rPr lang="en-US" dirty="0" smtClean="0">
                <a:solidFill>
                  <a:srgbClr val="FF0000"/>
                </a:solidFill>
              </a:rPr>
              <a:t> </a:t>
            </a:r>
            <a:endParaRPr lang="fa-IR" dirty="0"/>
          </a:p>
        </p:txBody>
      </p:sp>
      <p:sp>
        <p:nvSpPr>
          <p:cNvPr id="3" name="Content Placeholder 2"/>
          <p:cNvSpPr>
            <a:spLocks noGrp="1"/>
          </p:cNvSpPr>
          <p:nvPr>
            <p:ph idx="1"/>
          </p:nvPr>
        </p:nvSpPr>
        <p:spPr/>
        <p:txBody>
          <a:bodyPr>
            <a:normAutofit/>
          </a:bodyPr>
          <a:lstStyle/>
          <a:p>
            <a:pPr algn="just" rtl="1"/>
            <a:r>
              <a:rPr lang="ar-SA" dirty="0" smtClean="0"/>
              <a:t>ژاپن در جنگ جهاني دوم و شوروي سابق به هنگام محاصره شهر استالينگراد بوسيله آلمان ها در سطح وسيعي از سلاح هاي بيولوژيك، استفاده كرده اند</a:t>
            </a:r>
            <a:r>
              <a:rPr lang="fa-IR" dirty="0" smtClean="0"/>
              <a:t>.</a:t>
            </a:r>
          </a:p>
          <a:p>
            <a:pPr algn="just" rtl="1"/>
            <a:r>
              <a:rPr lang="ar-SA" dirty="0" smtClean="0"/>
              <a:t> طي سال هاي 1767-1754 در حمله فرانسوي ها به سرخپوستان بومي آمريكا نيروهاي انگلستان با چهره اي ظاهرا بشردوستانه به كمك سرخپوستان بومي برخاسته، با اهداي ملحفه، دستمال و پارچه هاي آغشته به ويروس آبله به آنان عده كثيري را به كام بيماري و مرگ مي كشاند</a:t>
            </a:r>
            <a:endParaRPr lang="fa-IR" dirty="0" smtClean="0"/>
          </a:p>
          <a:p>
            <a:pPr algn="r" rtl="1"/>
            <a:endParaRPr lang="fa-IR" dirty="0"/>
          </a:p>
        </p:txBody>
      </p:sp>
      <p:sp>
        <p:nvSpPr>
          <p:cNvPr id="4" name="Date Placeholder 3"/>
          <p:cNvSpPr>
            <a:spLocks noGrp="1"/>
          </p:cNvSpPr>
          <p:nvPr>
            <p:ph type="dt" sz="half" idx="10"/>
          </p:nvPr>
        </p:nvSpPr>
        <p:spPr/>
        <p:txBody>
          <a:bodyPr/>
          <a:lstStyle/>
          <a:p>
            <a:fld id="{6DBB9DD8-0A50-4FD3-BE4E-6AE07A1BF98F}"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r>
              <a:rPr lang="en-US" dirty="0" smtClean="0">
                <a:solidFill>
                  <a:srgbClr val="FF0000"/>
                </a:solidFill>
              </a:rPr>
              <a:t> </a:t>
            </a:r>
            <a:endParaRPr lang="fa-IR" dirty="0"/>
          </a:p>
        </p:txBody>
      </p:sp>
      <p:sp>
        <p:nvSpPr>
          <p:cNvPr id="3" name="Content Placeholder 2"/>
          <p:cNvSpPr>
            <a:spLocks noGrp="1"/>
          </p:cNvSpPr>
          <p:nvPr>
            <p:ph idx="1"/>
          </p:nvPr>
        </p:nvSpPr>
        <p:spPr/>
        <p:txBody>
          <a:bodyPr>
            <a:normAutofit/>
          </a:bodyPr>
          <a:lstStyle/>
          <a:p>
            <a:pPr algn="r" rtl="1"/>
            <a:r>
              <a:rPr lang="fa-IR" dirty="0" smtClean="0"/>
              <a:t>ما بين سالهاي 1932</a:t>
            </a:r>
            <a:r>
              <a:rPr lang="en-US" dirty="0" smtClean="0"/>
              <a:t>-</a:t>
            </a:r>
            <a:r>
              <a:rPr lang="fa-IR" dirty="0" smtClean="0"/>
              <a:t>1945 ژاپن برنامه گسترش سلاح هاي بيولوژيك را در هاربين چين پايه ريزي كرد؛ براي اين منظور 150 ساختمان، 5 پادگان مجهز به سيستم هاي ماهوار ه اي و حدود 3000 نفر متخصص و دانشمند را تدارك ديده بود. اين مركز (واحد731 ارتش پادشاهي) در منابع رسمي ژاپن به نام تصفيه آب و مبارزه با اپيدمي شناخته مي شد در اين واحد 7500 گرمخانه مخصوص تكثير حشره كك، ناقل باكتري طاعون وجود داشت</a:t>
            </a:r>
            <a:r>
              <a:rPr lang="en-US" dirty="0" smtClean="0"/>
              <a:t>.</a:t>
            </a:r>
            <a:r>
              <a:rPr lang="fa-IR" dirty="0" smtClean="0"/>
              <a:t> </a:t>
            </a:r>
            <a:endParaRPr lang="fa-IR" dirty="0"/>
          </a:p>
        </p:txBody>
      </p:sp>
      <p:sp>
        <p:nvSpPr>
          <p:cNvPr id="4" name="Date Placeholder 3"/>
          <p:cNvSpPr>
            <a:spLocks noGrp="1"/>
          </p:cNvSpPr>
          <p:nvPr>
            <p:ph type="dt" sz="half" idx="10"/>
          </p:nvPr>
        </p:nvSpPr>
        <p:spPr/>
        <p:txBody>
          <a:bodyPr/>
          <a:lstStyle/>
          <a:p>
            <a:fld id="{B91B8E6A-1193-4B79-B600-58DE3272BB0F}"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r>
              <a:rPr lang="en-US" dirty="0" smtClean="0">
                <a:solidFill>
                  <a:srgbClr val="FF0000"/>
                </a:solidFill>
              </a:rPr>
              <a:t> </a:t>
            </a:r>
            <a:endParaRPr lang="fa-IR"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t>حداقل 11 شهر از ايالات چين مورد تهاجم </a:t>
            </a:r>
            <a:r>
              <a:rPr lang="fa-IR" dirty="0" smtClean="0"/>
              <a:t>قرار </a:t>
            </a:r>
            <a:r>
              <a:rPr lang="fa-IR" dirty="0" smtClean="0"/>
              <a:t>گرفت</a:t>
            </a:r>
            <a:r>
              <a:rPr lang="en-US" dirty="0" smtClean="0"/>
              <a:t>.</a:t>
            </a:r>
            <a:r>
              <a:rPr lang="fa-IR" dirty="0" smtClean="0"/>
              <a:t> ميكروارگانيسم هاي استفاده شده بيشتر شامل باسيلوس آنتراسيس، نايسريا مننژيتيديس، ويبريوكلرا، يرسينيا پستيس و گونه هاي جنس شيگلا بودند</a:t>
            </a:r>
            <a:r>
              <a:rPr lang="en-US" dirty="0" smtClean="0"/>
              <a:t>.</a:t>
            </a:r>
            <a:r>
              <a:rPr lang="fa-IR" dirty="0" smtClean="0"/>
              <a:t> مواد غذايي و آب هاي آشاميدني آلوده شده بودند، محيط هاي كشت ميكروبي به سوي خانه ها پرتاب و گازهاي سمي از طريق هواپيماها اسپري مي شدند. اين در حالي است كه حدود 15 ميليون كك آلوده به بيماري طاعون به طور متوسط در هر حمله از هواپيماها بيرون ريخته مي شد</a:t>
            </a:r>
            <a:r>
              <a:rPr lang="en-US" dirty="0" smtClean="0"/>
              <a:t> . </a:t>
            </a:r>
            <a:r>
              <a:rPr lang="fa-IR" dirty="0" smtClean="0"/>
              <a:t>هزاران زنداني از عفونت هاي تجربی(از طريق آزمايشات انجام شده بر روي آنها) کشته شدند. حدوداً 10000 مجروح و 1700 کشته در میان سربازان ژاپنی دیده می شد و قریب به 270000 نفر در روستاها کشته شدند.</a:t>
            </a:r>
            <a:endParaRPr lang="en-US" dirty="0" smtClean="0"/>
          </a:p>
          <a:p>
            <a:pPr algn="just" rtl="1"/>
            <a:endParaRPr lang="fa-IR" dirty="0" smtClean="0"/>
          </a:p>
          <a:p>
            <a:pPr algn="just" rtl="1"/>
            <a:endParaRPr lang="fa-IR" dirty="0"/>
          </a:p>
        </p:txBody>
      </p:sp>
      <p:sp>
        <p:nvSpPr>
          <p:cNvPr id="4" name="Date Placeholder 3"/>
          <p:cNvSpPr>
            <a:spLocks noGrp="1"/>
          </p:cNvSpPr>
          <p:nvPr>
            <p:ph type="dt" sz="half" idx="10"/>
          </p:nvPr>
        </p:nvSpPr>
        <p:spPr/>
        <p:txBody>
          <a:bodyPr/>
          <a:lstStyle/>
          <a:p>
            <a:fld id="{98C8CAE3-FC09-4A2F-AAD0-55B92BAD9D6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endParaRPr lang="fa-IR" dirty="0"/>
          </a:p>
        </p:txBody>
      </p:sp>
      <p:sp>
        <p:nvSpPr>
          <p:cNvPr id="3" name="Content Placeholder 2"/>
          <p:cNvSpPr>
            <a:spLocks noGrp="1"/>
          </p:cNvSpPr>
          <p:nvPr>
            <p:ph idx="1"/>
          </p:nvPr>
        </p:nvSpPr>
        <p:spPr/>
        <p:txBody>
          <a:bodyPr/>
          <a:lstStyle/>
          <a:p>
            <a:pPr algn="just" rtl="1"/>
            <a:r>
              <a:rPr lang="ar-SA" dirty="0" smtClean="0"/>
              <a:t>طي جنگ جهاني اول، ارتش آلمان به آلوده كردن علوفه حيوانات و احشامي كه براي متفقين ارسال مي شده است پرداخته، گوسفنداني كه از  روماني به روسيه ارسال مي شده اند را با باسيل آنتراكس و بورخولدريا مالئي، آلوده مي كند و دست به آلوده كردن 4500 راس قاطر متعلق به سواره نظام فرانسه با بورخولدريا مالئي مي زند</a:t>
            </a:r>
            <a:endParaRPr lang="fa-IR" dirty="0"/>
          </a:p>
        </p:txBody>
      </p:sp>
      <p:sp>
        <p:nvSpPr>
          <p:cNvPr id="4" name="Date Placeholder 3"/>
          <p:cNvSpPr>
            <a:spLocks noGrp="1"/>
          </p:cNvSpPr>
          <p:nvPr>
            <p:ph type="dt" sz="half" idx="10"/>
          </p:nvPr>
        </p:nvSpPr>
        <p:spPr/>
        <p:txBody>
          <a:bodyPr/>
          <a:lstStyle/>
          <a:p>
            <a:fld id="{80FCF215-8B74-4486-9AC9-5D203F6DB3C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endParaRPr lang="fa-IR" dirty="0"/>
          </a:p>
        </p:txBody>
      </p:sp>
      <p:sp>
        <p:nvSpPr>
          <p:cNvPr id="3" name="Content Placeholder 2"/>
          <p:cNvSpPr>
            <a:spLocks noGrp="1"/>
          </p:cNvSpPr>
          <p:nvPr>
            <p:ph idx="1"/>
          </p:nvPr>
        </p:nvSpPr>
        <p:spPr/>
        <p:txBody>
          <a:bodyPr/>
          <a:lstStyle/>
          <a:p>
            <a:pPr algn="r" rtl="1"/>
            <a:r>
              <a:rPr lang="fa-IR" dirty="0" smtClean="0"/>
              <a:t>بزرگترين همه­گيري سيا‌ه‌زخم تنفسي گزارش­شده، واقعه سال 1979 ميلادي در</a:t>
            </a:r>
            <a:r>
              <a:rPr lang="en-US" dirty="0" smtClean="0"/>
              <a:t>Sverdlovsk </a:t>
            </a:r>
            <a:r>
              <a:rPr lang="fa-IR" dirty="0" smtClean="0"/>
              <a:t> (</a:t>
            </a:r>
            <a:r>
              <a:rPr lang="en-US" dirty="0" err="1" smtClean="0"/>
              <a:t>Ekaerinburg</a:t>
            </a:r>
            <a:r>
              <a:rPr lang="fa-IR" dirty="0" smtClean="0"/>
              <a:t>) شوروي سابق است که طي آن 66 مورد مرگ اتفاق افتاد و سن همه آنها بيش از 23 سال بود. اين امر مؤيد آن است که افراد بزرگسال نسبت به‌ سيا‌ه‌زخم تنفسي بيش از جوانان حساس </a:t>
            </a:r>
            <a:r>
              <a:rPr lang="fa-IR" dirty="0" smtClean="0"/>
              <a:t>هستند</a:t>
            </a:r>
            <a:endParaRPr lang="fa-IR" dirty="0"/>
          </a:p>
        </p:txBody>
      </p:sp>
      <p:sp>
        <p:nvSpPr>
          <p:cNvPr id="4" name="Date Placeholder 3"/>
          <p:cNvSpPr>
            <a:spLocks noGrp="1"/>
          </p:cNvSpPr>
          <p:nvPr>
            <p:ph type="dt" sz="half" idx="10"/>
          </p:nvPr>
        </p:nvSpPr>
        <p:spPr/>
        <p:txBody>
          <a:bodyPr/>
          <a:lstStyle/>
          <a:p>
            <a:fld id="{63597D0B-8327-404B-8E12-B0E4DE097C7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endParaRPr lang="fa-IR" dirty="0"/>
          </a:p>
        </p:txBody>
      </p:sp>
      <p:sp>
        <p:nvSpPr>
          <p:cNvPr id="3" name="Content Placeholder 2"/>
          <p:cNvSpPr>
            <a:spLocks noGrp="1"/>
          </p:cNvSpPr>
          <p:nvPr>
            <p:ph idx="1"/>
          </p:nvPr>
        </p:nvSpPr>
        <p:spPr/>
        <p:txBody>
          <a:bodyPr>
            <a:normAutofit/>
          </a:bodyPr>
          <a:lstStyle/>
          <a:p>
            <a:pPr algn="just" rtl="1"/>
            <a:r>
              <a:rPr lang="fa-IR" dirty="0" smtClean="0"/>
              <a:t>همه‌گيري محدود سيا‌ه‌زخم تنفسي و جلدي که در اکتبر و نوامبر سال 2001 ميلادي در امريکا رخ داد، ناشي از ارسال پاکتهاي آلوده پستي </a:t>
            </a:r>
            <a:r>
              <a:rPr lang="fa-IR" dirty="0" smtClean="0"/>
              <a:t>بود</a:t>
            </a:r>
            <a:endParaRPr lang="fa-IR" dirty="0"/>
          </a:p>
        </p:txBody>
      </p:sp>
      <p:sp>
        <p:nvSpPr>
          <p:cNvPr id="4" name="Date Placeholder 3"/>
          <p:cNvSpPr>
            <a:spLocks noGrp="1"/>
          </p:cNvSpPr>
          <p:nvPr>
            <p:ph type="dt" sz="half" idx="10"/>
          </p:nvPr>
        </p:nvSpPr>
        <p:spPr/>
        <p:txBody>
          <a:bodyPr/>
          <a:lstStyle/>
          <a:p>
            <a:fld id="{B52DA24E-40EE-42AB-AFB5-3EF25E0ED8E0}"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تاریخچه تهدیدات بیولوژیک</a:t>
            </a:r>
            <a:endParaRPr lang="fa-IR" dirty="0"/>
          </a:p>
        </p:txBody>
      </p:sp>
      <p:sp>
        <p:nvSpPr>
          <p:cNvPr id="3" name="Content Placeholder 2"/>
          <p:cNvSpPr>
            <a:spLocks noGrp="1"/>
          </p:cNvSpPr>
          <p:nvPr>
            <p:ph idx="1"/>
          </p:nvPr>
        </p:nvSpPr>
        <p:spPr/>
        <p:txBody>
          <a:bodyPr/>
          <a:lstStyle/>
          <a:p>
            <a:pPr algn="r" rtl="1"/>
            <a:r>
              <a:rPr lang="fa-IR" dirty="0" smtClean="0"/>
              <a:t>عراقی ها پس از جنگ تحمیلی با ایران پس از افشا شدن پژوهش های میکروبی، اظهار داشتند كه بيش از 8500 ليتر آنتراكس غليظ را توليد كرده و 5 موشك اسكاد را به آن مجهز نموده بوده اند. آنسكام عقيده دارد كه توليد عراق بيش از دو برابر مقدار اعلام شده مي باشد. عراق همچنين اعتراف كرده است كه تغييراتي در بعضي از هواپيماهايش ايجاد كرده كه مي توانستند عامل آنتراكس را اسپري نمايند.</a:t>
            </a:r>
            <a:endParaRPr lang="en-US" dirty="0" smtClean="0"/>
          </a:p>
          <a:p>
            <a:pPr algn="r" rtl="1"/>
            <a:endParaRPr lang="fa-IR" dirty="0"/>
          </a:p>
        </p:txBody>
      </p:sp>
      <p:sp>
        <p:nvSpPr>
          <p:cNvPr id="4" name="Date Placeholder 3"/>
          <p:cNvSpPr>
            <a:spLocks noGrp="1"/>
          </p:cNvSpPr>
          <p:nvPr>
            <p:ph type="dt" sz="half" idx="10"/>
          </p:nvPr>
        </p:nvSpPr>
        <p:spPr/>
        <p:txBody>
          <a:bodyPr/>
          <a:lstStyle/>
          <a:p>
            <a:fld id="{E9635F05-5A20-4382-8723-D4420454CFCC}"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s\omid\Desktop\سمنان\همایش\مطالب عمومی\روی جلد عمومی.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1">
              <a:buNone/>
            </a:pPr>
            <a:r>
              <a:rPr lang="fa-IR" sz="19900" dirty="0" smtClean="0"/>
              <a:t>مقایسه</a:t>
            </a:r>
            <a:endParaRPr lang="fa-IR" sz="19900" dirty="0"/>
          </a:p>
        </p:txBody>
      </p:sp>
      <p:sp>
        <p:nvSpPr>
          <p:cNvPr id="4" name="Date Placeholder 3"/>
          <p:cNvSpPr>
            <a:spLocks noGrp="1"/>
          </p:cNvSpPr>
          <p:nvPr>
            <p:ph type="dt" sz="half" idx="10"/>
          </p:nvPr>
        </p:nvSpPr>
        <p:spPr/>
        <p:txBody>
          <a:bodyPr/>
          <a:lstStyle/>
          <a:p>
            <a:fld id="{070E10C5-97B7-4466-B915-55D10621FB10}"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58000"/>
        </p:xfrm>
        <a:graphic>
          <a:graphicData uri="http://schemas.openxmlformats.org/drawingml/2006/table">
            <a:tbl>
              <a:tblPr rtl="1"/>
              <a:tblGrid>
                <a:gridCol w="514430"/>
                <a:gridCol w="2096304"/>
                <a:gridCol w="3631681"/>
                <a:gridCol w="2901585"/>
              </a:tblGrid>
              <a:tr h="1426464">
                <a:tc>
                  <a:txBody>
                    <a:bodyPr/>
                    <a:lstStyle/>
                    <a:p>
                      <a:pPr algn="r" rtl="1">
                        <a:spcAft>
                          <a:spcPts val="0"/>
                        </a:spcAft>
                      </a:pPr>
                      <a:r>
                        <a:rPr lang="fa-IR" sz="1100" b="1" dirty="0">
                          <a:latin typeface="Calibri"/>
                          <a:ea typeface="Calibri"/>
                          <a:cs typeface="B Titr" pitchFamily="2" charset="-78"/>
                        </a:rPr>
                        <a:t>ردیف</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lgn="ctr" rtl="1">
                        <a:spcAft>
                          <a:spcPts val="0"/>
                        </a:spcAft>
                      </a:pPr>
                      <a:endParaRPr lang="fa-IR" sz="1800" b="1" dirty="0" smtClean="0">
                        <a:latin typeface="Calibri"/>
                        <a:ea typeface="Calibri"/>
                        <a:cs typeface="B Titr" pitchFamily="2" charset="-78"/>
                      </a:endParaRPr>
                    </a:p>
                    <a:p>
                      <a:pPr indent="20955" algn="ctr" rtl="1">
                        <a:spcAft>
                          <a:spcPts val="0"/>
                        </a:spcAft>
                      </a:pPr>
                      <a:endParaRPr lang="fa-IR" sz="1800" b="1" dirty="0" smtClean="0">
                        <a:latin typeface="Calibri"/>
                        <a:ea typeface="Calibri"/>
                        <a:cs typeface="B Titr" pitchFamily="2" charset="-78"/>
                      </a:endParaRPr>
                    </a:p>
                    <a:p>
                      <a:pPr indent="20955" algn="ctr" rtl="1">
                        <a:spcAft>
                          <a:spcPts val="0"/>
                        </a:spcAft>
                      </a:pPr>
                      <a:r>
                        <a:rPr lang="fa-IR" sz="1800" b="1" dirty="0" smtClean="0">
                          <a:latin typeface="Calibri"/>
                          <a:ea typeface="Calibri"/>
                          <a:cs typeface="B Titr" pitchFamily="2" charset="-78"/>
                        </a:rPr>
                        <a:t>روش </a:t>
                      </a:r>
                      <a:r>
                        <a:rPr lang="fa-IR" sz="1800" b="1" dirty="0">
                          <a:latin typeface="Calibri"/>
                          <a:ea typeface="Calibri"/>
                          <a:cs typeface="B Titr" pitchFamily="2" charset="-78"/>
                        </a:rPr>
                        <a:t>تحویل</a:t>
                      </a:r>
                      <a:endParaRPr lang="en-US" sz="2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rtl="1">
                        <a:spcAft>
                          <a:spcPts val="0"/>
                        </a:spcAft>
                      </a:pPr>
                      <a:endParaRPr lang="fa-IR" sz="1800" b="1" dirty="0" smtClean="0">
                        <a:latin typeface="Calibri"/>
                        <a:ea typeface="Calibri"/>
                        <a:cs typeface="B Titr" pitchFamily="2" charset="-78"/>
                      </a:endParaRPr>
                    </a:p>
                    <a:p>
                      <a:pPr indent="180340" algn="ctr" rtl="1">
                        <a:spcAft>
                          <a:spcPts val="0"/>
                        </a:spcAft>
                      </a:pPr>
                      <a:endParaRPr lang="fa-IR" sz="1800" b="1" dirty="0" smtClean="0">
                        <a:latin typeface="Calibri"/>
                        <a:ea typeface="Calibri"/>
                        <a:cs typeface="B Titr" pitchFamily="2" charset="-78"/>
                      </a:endParaRPr>
                    </a:p>
                    <a:p>
                      <a:pPr indent="180340" algn="ctr" rtl="1">
                        <a:spcAft>
                          <a:spcPts val="0"/>
                        </a:spcAft>
                      </a:pPr>
                      <a:r>
                        <a:rPr lang="fa-IR" sz="1800" b="1" dirty="0" smtClean="0">
                          <a:latin typeface="Calibri"/>
                          <a:ea typeface="Calibri"/>
                          <a:cs typeface="B Titr" pitchFamily="2" charset="-78"/>
                        </a:rPr>
                        <a:t>کلاهک </a:t>
                      </a:r>
                      <a:r>
                        <a:rPr lang="fa-IR" sz="1800" b="1" dirty="0">
                          <a:latin typeface="Calibri"/>
                          <a:ea typeface="Calibri"/>
                          <a:cs typeface="B Titr" pitchFamily="2" charset="-78"/>
                        </a:rPr>
                        <a:t>جنگی</a:t>
                      </a:r>
                      <a:endParaRPr lang="en-US" sz="2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lgn="ctr" rtl="1">
                        <a:spcAft>
                          <a:spcPts val="0"/>
                        </a:spcAft>
                      </a:pPr>
                      <a:endParaRPr lang="fa-IR" sz="1800" b="1" dirty="0" smtClean="0">
                        <a:latin typeface="Calibri"/>
                        <a:ea typeface="Calibri"/>
                        <a:cs typeface="B Titr" pitchFamily="2" charset="-78"/>
                      </a:endParaRPr>
                    </a:p>
                    <a:p>
                      <a:pPr indent="20955" algn="ctr" rtl="1">
                        <a:spcAft>
                          <a:spcPts val="0"/>
                        </a:spcAft>
                      </a:pPr>
                      <a:endParaRPr lang="fa-IR" sz="1800" b="1" dirty="0" smtClean="0">
                        <a:latin typeface="Calibri"/>
                        <a:ea typeface="Calibri"/>
                        <a:cs typeface="B Titr" pitchFamily="2" charset="-78"/>
                      </a:endParaRPr>
                    </a:p>
                    <a:p>
                      <a:pPr indent="20955" algn="ctr" rtl="1">
                        <a:spcAft>
                          <a:spcPts val="0"/>
                        </a:spcAft>
                      </a:pPr>
                      <a:r>
                        <a:rPr lang="fa-IR" sz="1800" b="1" dirty="0" smtClean="0">
                          <a:latin typeface="Calibri"/>
                          <a:ea typeface="Calibri"/>
                          <a:cs typeface="B Titr" pitchFamily="2" charset="-78"/>
                        </a:rPr>
                        <a:t>احتمال </a:t>
                      </a:r>
                      <a:r>
                        <a:rPr lang="fa-IR" sz="1800" b="1" dirty="0">
                          <a:latin typeface="Calibri"/>
                          <a:ea typeface="Calibri"/>
                          <a:cs typeface="B Titr" pitchFamily="2" charset="-78"/>
                        </a:rPr>
                        <a:t>تعداد کشتار</a:t>
                      </a:r>
                      <a:endParaRPr lang="en-US" sz="2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موشک نوع اسکاد</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دارای 300 کیلوگرم گاز سارین</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a:latin typeface="Calibri"/>
                          <a:ea typeface="Calibri"/>
                          <a:cs typeface="B Titr" pitchFamily="2" charset="-78"/>
                        </a:rPr>
                        <a:t>60-100</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موشک نوع اسکاد</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دارای 30 کیلوگرم اسپور آنتراکس</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dirty="0" smtClean="0">
                          <a:latin typeface="Calibri"/>
                          <a:ea typeface="Calibri"/>
                          <a:cs typeface="B Titr" pitchFamily="2" charset="-78"/>
                        </a:rPr>
                        <a:t>30</a:t>
                      </a:r>
                      <a:r>
                        <a:rPr lang="fa-IR" sz="1800" baseline="0" dirty="0" smtClean="0">
                          <a:latin typeface="Calibri"/>
                          <a:ea typeface="Calibri"/>
                          <a:cs typeface="B Titr" pitchFamily="2" charset="-78"/>
                        </a:rPr>
                        <a:t> تا  100 هزار</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بمب اتم</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قدرتی معادل 12.5 کیلوتن تی ان تی</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dirty="0" smtClean="0">
                          <a:latin typeface="Calibri"/>
                          <a:ea typeface="Calibri"/>
                          <a:cs typeface="B Titr" pitchFamily="2" charset="-78"/>
                        </a:rPr>
                        <a:t>23</a:t>
                      </a:r>
                      <a:r>
                        <a:rPr lang="fa-IR" sz="1800" baseline="0" dirty="0" smtClean="0">
                          <a:latin typeface="Calibri"/>
                          <a:ea typeface="Calibri"/>
                          <a:cs typeface="B Titr" pitchFamily="2" charset="-78"/>
                        </a:rPr>
                        <a:t> تا 80 هزار</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بمب هیدروژنی</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قدرتی معادل 10 مگا تن   تی ان تی</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dirty="0" smtClean="0">
                          <a:latin typeface="Calibri"/>
                          <a:ea typeface="Calibri"/>
                          <a:cs typeface="B Titr" pitchFamily="2" charset="-78"/>
                        </a:rPr>
                        <a:t>570.000 تا 1.900.000</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اسپری با هواپیما</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dirty="0" smtClean="0">
                          <a:latin typeface="Calibri"/>
                          <a:ea typeface="Calibri"/>
                          <a:cs typeface="B Titr" pitchFamily="2" charset="-78"/>
                        </a:rPr>
                        <a:t>1000 </a:t>
                      </a:r>
                      <a:r>
                        <a:rPr lang="fa-IR" sz="1800" dirty="0">
                          <a:latin typeface="Calibri"/>
                          <a:ea typeface="Calibri"/>
                          <a:cs typeface="B Titr" pitchFamily="2" charset="-78"/>
                        </a:rPr>
                        <a:t>کیلوگرم گاز سارین</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a:latin typeface="Calibri"/>
                          <a:ea typeface="Calibri"/>
                          <a:cs typeface="B Titr" pitchFamily="2" charset="-78"/>
                        </a:rPr>
                        <a:t>400-800</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256">
                <a:tc>
                  <a:txBody>
                    <a:bodyPr/>
                    <a:lstStyle/>
                    <a:p>
                      <a:pPr marL="342900" lvl="0" indent="-342900" algn="ctr" rtl="1">
                        <a:spcAft>
                          <a:spcPts val="0"/>
                        </a:spcAft>
                        <a:buFont typeface="+mj-lt"/>
                        <a:buAutoNum type="arabicPeriod"/>
                      </a:pPr>
                      <a:endParaRPr lang="fa-IR" sz="12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اسپری با هواپیما</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fa-IR" sz="1800">
                          <a:latin typeface="Calibri"/>
                          <a:ea typeface="Calibri"/>
                          <a:cs typeface="B Titr" pitchFamily="2" charset="-78"/>
                        </a:rPr>
                        <a:t>دارای 100 کیلوگرم اسپور آنتراکس</a:t>
                      </a:r>
                      <a:endParaRPr lang="en-US" sz="180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fa-IR" sz="1800" dirty="0" smtClean="0">
                          <a:latin typeface="Calibri"/>
                          <a:ea typeface="Calibri"/>
                          <a:cs typeface="B Titr" pitchFamily="2" charset="-78"/>
                        </a:rPr>
                        <a:t>420 هزار تا 1.400.000</a:t>
                      </a:r>
                      <a:endParaRPr lang="en-US" sz="1800" dirty="0">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5" name="Rectangle 1"/>
          <p:cNvSpPr>
            <a:spLocks noChangeArrowheads="1"/>
          </p:cNvSpPr>
          <p:nvPr/>
        </p:nvSpPr>
        <p:spPr bwMode="auto">
          <a:xfrm>
            <a:off x="0" y="-25315"/>
            <a:ext cx="21679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Date Placeholder 3"/>
          <p:cNvSpPr>
            <a:spLocks noGrp="1"/>
          </p:cNvSpPr>
          <p:nvPr>
            <p:ph type="dt" sz="half" idx="10"/>
          </p:nvPr>
        </p:nvSpPr>
        <p:spPr/>
        <p:txBody>
          <a:bodyPr/>
          <a:lstStyle/>
          <a:p>
            <a:fld id="{3C6E8527-CF88-43B0-ABDC-23D012F765E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fa-IR" dirty="0" smtClean="0">
                <a:solidFill>
                  <a:srgbClr val="FF0000"/>
                </a:solidFill>
              </a:rPr>
              <a:t/>
            </a:r>
            <a:br>
              <a:rPr lang="fa-IR" dirty="0" smtClean="0">
                <a:solidFill>
                  <a:srgbClr val="FF0000"/>
                </a:solidFill>
              </a:rPr>
            </a:br>
            <a:r>
              <a:rPr lang="fa-IR" dirty="0" smtClean="0">
                <a:solidFill>
                  <a:srgbClr val="FF0000"/>
                </a:solidFill>
              </a:rPr>
              <a:t>گستره تهدیدات بیولوژیک در جهان واشاره به برنامه های بیولوژیک برخی کشورها (مورد عراق) </a:t>
            </a:r>
            <a:r>
              <a:rPr lang="fa-IR" dirty="0" smtClean="0"/>
              <a:t/>
            </a:r>
            <a:br>
              <a:rPr lang="fa-IR" dirty="0" smtClean="0"/>
            </a:br>
            <a:endParaRPr lang="fa-IR" dirty="0"/>
          </a:p>
        </p:txBody>
      </p:sp>
      <p:sp>
        <p:nvSpPr>
          <p:cNvPr id="3" name="Content Placeholder 2"/>
          <p:cNvSpPr>
            <a:spLocks noGrp="1"/>
          </p:cNvSpPr>
          <p:nvPr>
            <p:ph idx="1"/>
          </p:nvPr>
        </p:nvSpPr>
        <p:spPr>
          <a:xfrm>
            <a:off x="457200" y="2286000"/>
            <a:ext cx="8229600" cy="3840163"/>
          </a:xfrm>
        </p:spPr>
        <p:txBody>
          <a:bodyPr>
            <a:normAutofit lnSpcReduction="10000"/>
          </a:bodyPr>
          <a:lstStyle/>
          <a:p>
            <a:pPr algn="r" rtl="1"/>
            <a:r>
              <a:rPr lang="fa-IR" dirty="0" smtClean="0"/>
              <a:t>رژیم صهیونیستی یکی از بزرگترین و خطرناکترین کانون های تحقیق و توسعه سلاح های بیولوژیک کلاسیک و جدید است.</a:t>
            </a:r>
          </a:p>
          <a:p>
            <a:pPr algn="r" rtl="1"/>
            <a:r>
              <a:rPr lang="fa-IR" dirty="0" smtClean="0"/>
              <a:t>با توسعه علوم و فناوری های نوین زیستی عوامل متداول کلاسیک به عوامل جدید و خطرناکتری تغییر چهره داده و به نظر می رسد تا سال 2020 عوامل بسیار خطرناکتری وارد زرادخانه های سلاح های بیولوژیک و بیوتروریسم جهان خواهد شد.</a:t>
            </a:r>
            <a:endParaRPr lang="en-US" dirty="0" smtClean="0"/>
          </a:p>
          <a:p>
            <a:pPr algn="r" rtl="1"/>
            <a:endParaRPr lang="fa-IR" dirty="0"/>
          </a:p>
        </p:txBody>
      </p:sp>
      <p:sp>
        <p:nvSpPr>
          <p:cNvPr id="4" name="Date Placeholder 3"/>
          <p:cNvSpPr>
            <a:spLocks noGrp="1"/>
          </p:cNvSpPr>
          <p:nvPr>
            <p:ph type="dt" sz="half" idx="10"/>
          </p:nvPr>
        </p:nvSpPr>
        <p:spPr/>
        <p:txBody>
          <a:bodyPr/>
          <a:lstStyle/>
          <a:p>
            <a:fld id="{7AF45FDB-9A21-4FF8-B2E0-E249647A6877}"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normAutofit fontScale="90000"/>
          </a:bodyPr>
          <a:lstStyle/>
          <a:p>
            <a:r>
              <a:rPr lang="fa-IR" dirty="0" smtClean="0">
                <a:solidFill>
                  <a:srgbClr val="FF0000"/>
                </a:solidFill>
              </a:rPr>
              <a:t/>
            </a:r>
            <a:br>
              <a:rPr lang="fa-IR" dirty="0" smtClean="0">
                <a:solidFill>
                  <a:srgbClr val="FF0000"/>
                </a:solidFill>
              </a:rPr>
            </a:br>
            <a:r>
              <a:rPr lang="fa-IR" sz="4000" dirty="0" smtClean="0">
                <a:solidFill>
                  <a:srgbClr val="FF0000"/>
                </a:solidFill>
              </a:rPr>
              <a:t>گستره تهدیدات بیولوژیک در جهان واشاره به برنامه های بیولوژیک برخی کشورها (مورد عراق) </a:t>
            </a:r>
            <a:r>
              <a:rPr lang="fa-IR" dirty="0" smtClean="0"/>
              <a:t/>
            </a:r>
            <a:br>
              <a:rPr lang="fa-IR" dirty="0" smtClean="0"/>
            </a:br>
            <a:endParaRPr lang="fa-IR" dirty="0"/>
          </a:p>
        </p:txBody>
      </p:sp>
      <p:sp>
        <p:nvSpPr>
          <p:cNvPr id="3" name="Content Placeholder 2"/>
          <p:cNvSpPr>
            <a:spLocks noGrp="1"/>
          </p:cNvSpPr>
          <p:nvPr>
            <p:ph idx="1"/>
          </p:nvPr>
        </p:nvSpPr>
        <p:spPr/>
        <p:txBody>
          <a:bodyPr/>
          <a:lstStyle/>
          <a:p>
            <a:pPr algn="r" rtl="1"/>
            <a:r>
              <a:rPr lang="fa-IR" dirty="0" smtClean="0"/>
              <a:t>در سال 1995 اطلاعاتی در مورد تسلیحات بیولوژیک عراق در اختیار بازرسان سازمان ملل متحد قرار گرفت. عراق کارهای زیادی روی سلاح های بیولوژیک انجام داده و آنتراکس، بوتولینوم، کلستریدیوم پرفرنژنس، آفلا توکسین زنگ گندم و ریسین را تولید کرده بود. هم چنین آزمایشات صحرایی در مورد باسیلوس سوبتی لیس، کلاستریدیوم بوتولینوم و آفلا توکسین انجام داده </a:t>
            </a:r>
            <a:r>
              <a:rPr lang="fa-IR" dirty="0" smtClean="0"/>
              <a:t>بود</a:t>
            </a:r>
            <a:endParaRPr lang="fa-IR" dirty="0"/>
          </a:p>
        </p:txBody>
      </p:sp>
      <p:sp>
        <p:nvSpPr>
          <p:cNvPr id="4" name="Date Placeholder 3"/>
          <p:cNvSpPr>
            <a:spLocks noGrp="1"/>
          </p:cNvSpPr>
          <p:nvPr>
            <p:ph type="dt" sz="half" idx="10"/>
          </p:nvPr>
        </p:nvSpPr>
        <p:spPr/>
        <p:txBody>
          <a:bodyPr/>
          <a:lstStyle/>
          <a:p>
            <a:fld id="{4141C4BD-F6EC-4B5A-AE1D-E1484ECA4033}"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fa-IR" sz="3600" dirty="0" smtClean="0">
                <a:solidFill>
                  <a:srgbClr val="FF0000"/>
                </a:solidFill>
              </a:rPr>
              <a:t>گستره تهدیدات بیولوژیک در جهان واشاره به برنامه های بیولوژیک برخی کشورها (مورد عراق)</a:t>
            </a:r>
            <a:endParaRPr lang="fa-IR" sz="3600"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t> در دسامبر 1990 عراق صد بمب </a:t>
            </a:r>
            <a:r>
              <a:rPr lang="en-US" dirty="0" smtClean="0"/>
              <a:t>R400</a:t>
            </a:r>
            <a:r>
              <a:rPr lang="fa-IR" dirty="0" smtClean="0"/>
              <a:t> را با توکسین بوتولینوم، پنجاه بمب را با آنتراکس و شانزده بمب را با آفلا توکسین پر کرده و آماده استفاده داشت. علاوه بر این، سیزده کلاهک مخصوص موشک الحسین(اسکاد) با توکسین بوتولینوم، ده فروند با آنتراکس و ده فروند با آفلا توکسین پر و تکمیل شده بود.</a:t>
            </a:r>
            <a:endParaRPr lang="en-US" dirty="0" smtClean="0"/>
          </a:p>
          <a:p>
            <a:pPr algn="just" rtl="1"/>
            <a:r>
              <a:rPr lang="fa-IR" dirty="0" smtClean="0"/>
              <a:t>دانشمندان عراقي بر روي پتانسيل بالقوه 5 عامل باكتريايي، يك عامل قارچي، 5 ويروس بيماريزا و چهار توكسين كار كردند. به علاوه بر روي دو گونه باكتريايي بي خطر نيز، يعني باسيلوس سوبتيليس و باسيلوس تورنژينسيس هم به عنوان مدل يا الگو در شبيه سازي و عمليات بيولوژيك كار شد.</a:t>
            </a:r>
            <a:endParaRPr lang="fa-IR" dirty="0"/>
          </a:p>
        </p:txBody>
      </p:sp>
      <p:sp>
        <p:nvSpPr>
          <p:cNvPr id="4" name="Date Placeholder 3"/>
          <p:cNvSpPr>
            <a:spLocks noGrp="1"/>
          </p:cNvSpPr>
          <p:nvPr>
            <p:ph type="dt" sz="half" idx="10"/>
          </p:nvPr>
        </p:nvSpPr>
        <p:spPr/>
        <p:txBody>
          <a:bodyPr/>
          <a:lstStyle/>
          <a:p>
            <a:fld id="{46B61734-E510-41CF-9946-050F443E01BC}"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معرفی عوامل بیولوژیک</a:t>
            </a:r>
            <a:endParaRPr lang="fa-IR" dirty="0"/>
          </a:p>
        </p:txBody>
      </p:sp>
      <p:sp>
        <p:nvSpPr>
          <p:cNvPr id="3" name="Content Placeholder 2"/>
          <p:cNvSpPr>
            <a:spLocks noGrp="1"/>
          </p:cNvSpPr>
          <p:nvPr>
            <p:ph idx="1"/>
          </p:nvPr>
        </p:nvSpPr>
        <p:spPr/>
        <p:txBody>
          <a:bodyPr>
            <a:normAutofit fontScale="85000" lnSpcReduction="20000"/>
          </a:bodyPr>
          <a:lstStyle/>
          <a:p>
            <a:pPr algn="r" rtl="1"/>
            <a:r>
              <a:rPr lang="fa-IR" b="1" dirty="0" smtClean="0"/>
              <a:t>مهمترین عوامل</a:t>
            </a:r>
            <a:r>
              <a:rPr lang="en-US" b="1" dirty="0" smtClean="0"/>
              <a:t>  </a:t>
            </a:r>
            <a:r>
              <a:rPr lang="fa-IR" b="1" dirty="0" smtClean="0"/>
              <a:t>تهدیدات بیولوژیک</a:t>
            </a:r>
            <a:endParaRPr lang="en-US" b="1" dirty="0" smtClean="0"/>
          </a:p>
          <a:p>
            <a:pPr algn="r" rtl="1"/>
            <a:r>
              <a:rPr lang="fa-IR" b="1" dirty="0" smtClean="0"/>
              <a:t>گروه اول</a:t>
            </a:r>
            <a:endParaRPr lang="en-US" dirty="0" smtClean="0"/>
          </a:p>
          <a:p>
            <a:pPr algn="r" rtl="1"/>
            <a:r>
              <a:rPr lang="fa-IR" dirty="0" smtClean="0"/>
              <a:t>اعضاء این گروه توانایی سهولت انتشار ، انتقال آسان فردي ، مرگ و میر فراوان ، عامل وحشت عمومی و ازهم پاشیدگی جامعه می باشند. </a:t>
            </a:r>
            <a:endParaRPr lang="en-US" dirty="0" smtClean="0"/>
          </a:p>
          <a:p>
            <a:pPr algn="r" rtl="1"/>
            <a:r>
              <a:rPr lang="fa-IR" dirty="0" smtClean="0"/>
              <a:t>عامل سیاه زخم</a:t>
            </a:r>
            <a:r>
              <a:rPr lang="en-US" dirty="0" smtClean="0"/>
              <a:t>Bacillus </a:t>
            </a:r>
            <a:r>
              <a:rPr lang="en-US" dirty="0" err="1" smtClean="0"/>
              <a:t>anthracis</a:t>
            </a:r>
            <a:r>
              <a:rPr lang="en-US" dirty="0" smtClean="0"/>
              <a:t> </a:t>
            </a:r>
            <a:r>
              <a:rPr lang="fa-IR" dirty="0" smtClean="0"/>
              <a:t> (باسیلوس آنتراسیس)</a:t>
            </a:r>
            <a:endParaRPr lang="en-US" dirty="0" smtClean="0"/>
          </a:p>
          <a:p>
            <a:pPr algn="r" rtl="1"/>
            <a:r>
              <a:rPr lang="fa-IR" dirty="0" smtClean="0"/>
              <a:t>عامل طاعون</a:t>
            </a:r>
            <a:r>
              <a:rPr lang="en-US" dirty="0" smtClean="0"/>
              <a:t> </a:t>
            </a:r>
            <a:r>
              <a:rPr lang="en-US" dirty="0" err="1" smtClean="0"/>
              <a:t>Yersinia</a:t>
            </a:r>
            <a:r>
              <a:rPr lang="en-US" dirty="0" smtClean="0"/>
              <a:t> </a:t>
            </a:r>
            <a:r>
              <a:rPr lang="en-US" dirty="0" err="1" smtClean="0"/>
              <a:t>pestis</a:t>
            </a:r>
            <a:r>
              <a:rPr lang="en-US" dirty="0" smtClean="0"/>
              <a:t> </a:t>
            </a:r>
            <a:r>
              <a:rPr lang="fa-IR" dirty="0" smtClean="0"/>
              <a:t>(یرسینیا پستیس)</a:t>
            </a:r>
            <a:endParaRPr lang="en-US" dirty="0" smtClean="0"/>
          </a:p>
          <a:p>
            <a:pPr algn="r" rtl="1"/>
            <a:r>
              <a:rPr lang="fa-IR" dirty="0" smtClean="0"/>
              <a:t>عامل بوتولیسم</a:t>
            </a:r>
            <a:r>
              <a:rPr lang="en-US" dirty="0" smtClean="0"/>
              <a:t>Clostridium </a:t>
            </a:r>
            <a:r>
              <a:rPr lang="en-US" dirty="0" err="1" smtClean="0"/>
              <a:t>butolinum</a:t>
            </a:r>
            <a:r>
              <a:rPr lang="en-US" dirty="0" smtClean="0"/>
              <a:t> </a:t>
            </a:r>
            <a:r>
              <a:rPr lang="fa-IR" dirty="0" smtClean="0"/>
              <a:t> (کلوستریدیوم بوتولینوم)</a:t>
            </a:r>
            <a:endParaRPr lang="en-US" dirty="0" smtClean="0"/>
          </a:p>
          <a:p>
            <a:pPr algn="r" rtl="1"/>
            <a:r>
              <a:rPr lang="fa-IR" dirty="0" smtClean="0"/>
              <a:t>عامل تولارمی</a:t>
            </a:r>
            <a:r>
              <a:rPr lang="en-US" dirty="0" err="1" smtClean="0"/>
              <a:t>Francisella</a:t>
            </a:r>
            <a:r>
              <a:rPr lang="en-US" dirty="0" smtClean="0"/>
              <a:t> </a:t>
            </a:r>
            <a:r>
              <a:rPr lang="en-US" dirty="0" err="1" smtClean="0"/>
              <a:t>tularensis</a:t>
            </a:r>
            <a:r>
              <a:rPr lang="en-US" dirty="0" smtClean="0"/>
              <a:t> </a:t>
            </a:r>
            <a:r>
              <a:rPr lang="fa-IR" dirty="0" smtClean="0"/>
              <a:t> (فرانسیسلا تولارنسیس)</a:t>
            </a:r>
            <a:endParaRPr lang="en-US" dirty="0" smtClean="0"/>
          </a:p>
          <a:p>
            <a:pPr algn="r" rtl="1"/>
            <a:r>
              <a:rPr lang="fa-IR" dirty="0" smtClean="0"/>
              <a:t>عامل آبله </a:t>
            </a:r>
            <a:r>
              <a:rPr lang="en-US" dirty="0" err="1" smtClean="0"/>
              <a:t>Variola</a:t>
            </a:r>
            <a:r>
              <a:rPr lang="en-US" dirty="0" smtClean="0"/>
              <a:t> major </a:t>
            </a:r>
            <a:r>
              <a:rPr lang="fa-IR" dirty="0" smtClean="0"/>
              <a:t>(واریولا ماژور) </a:t>
            </a:r>
            <a:endParaRPr lang="en-US" dirty="0" smtClean="0"/>
          </a:p>
          <a:p>
            <a:pPr algn="r" rtl="1"/>
            <a:r>
              <a:rPr lang="fa-IR" dirty="0" smtClean="0"/>
              <a:t>تب لاسا</a:t>
            </a:r>
            <a:r>
              <a:rPr lang="en-US" dirty="0" smtClean="0"/>
              <a:t> </a:t>
            </a:r>
            <a:r>
              <a:rPr lang="en-US" dirty="0" err="1" smtClean="0"/>
              <a:t>Arenaviruses</a:t>
            </a:r>
            <a:r>
              <a:rPr lang="en-US" dirty="0" smtClean="0"/>
              <a:t> </a:t>
            </a:r>
            <a:r>
              <a:rPr lang="fa-IR" dirty="0" smtClean="0"/>
              <a:t>(آرنا ویروس ها)</a:t>
            </a:r>
            <a:endParaRPr lang="en-US" dirty="0" smtClean="0"/>
          </a:p>
          <a:p>
            <a:pPr algn="r" rtl="1"/>
            <a:r>
              <a:rPr lang="fa-IR" dirty="0" smtClean="0"/>
              <a:t>تب هموراژیک ابولا و ماربورگ</a:t>
            </a:r>
            <a:r>
              <a:rPr lang="en-US" dirty="0" err="1" smtClean="0"/>
              <a:t>Filoviruses</a:t>
            </a:r>
            <a:r>
              <a:rPr lang="en-US" dirty="0" smtClean="0"/>
              <a:t> </a:t>
            </a:r>
            <a:r>
              <a:rPr lang="fa-IR" dirty="0" smtClean="0"/>
              <a:t> (فیلوویروس ها)</a:t>
            </a:r>
            <a:endParaRPr lang="en-US" dirty="0" smtClean="0"/>
          </a:p>
          <a:p>
            <a:pPr algn="r" rtl="1"/>
            <a:endParaRPr lang="fa-IR" dirty="0"/>
          </a:p>
        </p:txBody>
      </p:sp>
      <p:sp>
        <p:nvSpPr>
          <p:cNvPr id="4" name="Date Placeholder 3"/>
          <p:cNvSpPr>
            <a:spLocks noGrp="1"/>
          </p:cNvSpPr>
          <p:nvPr>
            <p:ph type="dt" sz="half" idx="10"/>
          </p:nvPr>
        </p:nvSpPr>
        <p:spPr/>
        <p:txBody>
          <a:bodyPr/>
          <a:lstStyle/>
          <a:p>
            <a:fld id="{97082AE9-93CB-449C-938F-8A1EC094B8C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fa-IR" dirty="0" smtClean="0">
                <a:solidFill>
                  <a:srgbClr val="FF0000"/>
                </a:solidFill>
              </a:rPr>
              <a:t>معرفی عوامل بیولوژیک</a:t>
            </a:r>
            <a:endParaRPr lang="fa-IR" dirty="0"/>
          </a:p>
        </p:txBody>
      </p:sp>
      <p:sp>
        <p:nvSpPr>
          <p:cNvPr id="3" name="Content Placeholder 2"/>
          <p:cNvSpPr>
            <a:spLocks noGrp="1"/>
          </p:cNvSpPr>
          <p:nvPr>
            <p:ph idx="1"/>
          </p:nvPr>
        </p:nvSpPr>
        <p:spPr/>
        <p:txBody>
          <a:bodyPr>
            <a:normAutofit fontScale="70000" lnSpcReduction="20000"/>
          </a:bodyPr>
          <a:lstStyle/>
          <a:p>
            <a:pPr algn="r" rtl="1"/>
            <a:r>
              <a:rPr lang="fa-IR" dirty="0" smtClean="0">
                <a:cs typeface="B Titr" pitchFamily="2" charset="-78"/>
              </a:rPr>
              <a:t>گروه دوم</a:t>
            </a:r>
          </a:p>
          <a:p>
            <a:pPr algn="r" rtl="1"/>
            <a:r>
              <a:rPr lang="fa-IR" dirty="0" smtClean="0"/>
              <a:t>از خصوصیات بارز این گروه می توان به سهولت انتشار ، انتقال از طریق آب و غذا ، مرگ ومیر پایین ، نیازمند اقدامات تشخیصی خاص و نظارتهاي بعدي اشاره کرد.</a:t>
            </a:r>
            <a:endParaRPr lang="en-US" dirty="0" smtClean="0"/>
          </a:p>
          <a:p>
            <a:pPr algn="r" rtl="1"/>
            <a:r>
              <a:rPr lang="fa-IR" dirty="0" smtClean="0"/>
              <a:t>عامل تب کیو</a:t>
            </a:r>
            <a:r>
              <a:rPr lang="en-US" dirty="0" smtClean="0"/>
              <a:t> </a:t>
            </a:r>
            <a:r>
              <a:rPr lang="en-US" dirty="0" err="1" smtClean="0"/>
              <a:t>Coxiella</a:t>
            </a:r>
            <a:r>
              <a:rPr lang="en-US" dirty="0" smtClean="0"/>
              <a:t> </a:t>
            </a:r>
            <a:r>
              <a:rPr lang="en-US" dirty="0" err="1" smtClean="0"/>
              <a:t>burnetii</a:t>
            </a:r>
            <a:r>
              <a:rPr lang="en-US" dirty="0" smtClean="0"/>
              <a:t> </a:t>
            </a:r>
            <a:r>
              <a:rPr lang="fa-IR" dirty="0" smtClean="0"/>
              <a:t>(کوکسیلا بورنتی)</a:t>
            </a:r>
            <a:endParaRPr lang="en-US" dirty="0" smtClean="0"/>
          </a:p>
          <a:p>
            <a:pPr algn="r" rtl="1"/>
            <a:r>
              <a:rPr lang="fa-IR" dirty="0" smtClean="0"/>
              <a:t>عامل بروسلوز</a:t>
            </a:r>
            <a:r>
              <a:rPr lang="en-US" dirty="0" smtClean="0"/>
              <a:t> </a:t>
            </a:r>
            <a:r>
              <a:rPr lang="en-US" dirty="0" err="1" smtClean="0"/>
              <a:t>Brucellae</a:t>
            </a:r>
            <a:r>
              <a:rPr lang="en-US" dirty="0" smtClean="0"/>
              <a:t> spp. </a:t>
            </a:r>
            <a:r>
              <a:rPr lang="fa-IR" dirty="0" smtClean="0"/>
              <a:t>(بروسلا)</a:t>
            </a:r>
            <a:endParaRPr lang="en-US" dirty="0" smtClean="0"/>
          </a:p>
          <a:p>
            <a:pPr algn="r" rtl="1"/>
            <a:r>
              <a:rPr lang="fa-IR" dirty="0" smtClean="0"/>
              <a:t>عامل مشمشه یا گلاندرز</a:t>
            </a:r>
            <a:r>
              <a:rPr lang="en-US" dirty="0" err="1" smtClean="0"/>
              <a:t>Burkholderia</a:t>
            </a:r>
            <a:r>
              <a:rPr lang="en-US" dirty="0" smtClean="0"/>
              <a:t> </a:t>
            </a:r>
            <a:r>
              <a:rPr lang="en-US" dirty="0" err="1" smtClean="0"/>
              <a:t>mallei</a:t>
            </a:r>
            <a:r>
              <a:rPr lang="en-US" dirty="0" smtClean="0"/>
              <a:t> </a:t>
            </a:r>
            <a:r>
              <a:rPr lang="fa-IR" dirty="0" smtClean="0"/>
              <a:t> (بورخولدریا مالئی)</a:t>
            </a:r>
            <a:endParaRPr lang="en-US" dirty="0" smtClean="0"/>
          </a:p>
          <a:p>
            <a:pPr algn="r" rtl="1"/>
            <a:r>
              <a:rPr lang="fa-IR" dirty="0" smtClean="0"/>
              <a:t>عامل قانقاریا</a:t>
            </a:r>
            <a:r>
              <a:rPr lang="en-US" dirty="0" smtClean="0"/>
              <a:t>Clostridium </a:t>
            </a:r>
            <a:r>
              <a:rPr lang="en-US" dirty="0" err="1" smtClean="0"/>
              <a:t>perfringens</a:t>
            </a:r>
            <a:r>
              <a:rPr lang="en-US" dirty="0" smtClean="0"/>
              <a:t> </a:t>
            </a:r>
            <a:r>
              <a:rPr lang="fa-IR" dirty="0" smtClean="0"/>
              <a:t> (کلستریدیوم پرفرنژنس)</a:t>
            </a:r>
            <a:endParaRPr lang="en-US" dirty="0" smtClean="0"/>
          </a:p>
          <a:p>
            <a:pPr algn="r" rtl="1"/>
            <a:r>
              <a:rPr lang="fa-IR" dirty="0" smtClean="0"/>
              <a:t>عامل مسمومیت غذایی</a:t>
            </a:r>
            <a:r>
              <a:rPr lang="en-US" dirty="0" smtClean="0"/>
              <a:t>Staphylococci </a:t>
            </a:r>
            <a:r>
              <a:rPr lang="fa-IR" dirty="0" smtClean="0"/>
              <a:t> (انتروتوکسین </a:t>
            </a:r>
            <a:r>
              <a:rPr lang="en-US" dirty="0" smtClean="0"/>
              <a:t>B</a:t>
            </a:r>
            <a:r>
              <a:rPr lang="fa-IR" dirty="0" smtClean="0"/>
              <a:t>)</a:t>
            </a:r>
            <a:endParaRPr lang="en-US" dirty="0" smtClean="0"/>
          </a:p>
          <a:p>
            <a:pPr algn="r" rtl="1"/>
            <a:r>
              <a:rPr lang="en-US" dirty="0" err="1" smtClean="0"/>
              <a:t>Alphaviruses</a:t>
            </a:r>
            <a:r>
              <a:rPr lang="en-US" dirty="0" smtClean="0"/>
              <a:t> </a:t>
            </a:r>
            <a:r>
              <a:rPr lang="fa-IR" dirty="0" smtClean="0"/>
              <a:t>(آلفا ویروس ها)</a:t>
            </a:r>
            <a:endParaRPr lang="en-US" dirty="0" smtClean="0"/>
          </a:p>
          <a:p>
            <a:pPr algn="r" rtl="1"/>
            <a:r>
              <a:rPr lang="fa-IR" dirty="0" smtClean="0"/>
              <a:t>عامل وبا </a:t>
            </a:r>
            <a:r>
              <a:rPr lang="en-US" dirty="0" err="1" smtClean="0"/>
              <a:t>Vibrio</a:t>
            </a:r>
            <a:r>
              <a:rPr lang="en-US" dirty="0" smtClean="0"/>
              <a:t> </a:t>
            </a:r>
            <a:r>
              <a:rPr lang="en-US" dirty="0" err="1" smtClean="0"/>
              <a:t>cholerae</a:t>
            </a:r>
            <a:r>
              <a:rPr lang="fa-IR" dirty="0" smtClean="0"/>
              <a:t> (ویبریو کلرا)</a:t>
            </a:r>
            <a:endParaRPr lang="en-US" dirty="0" smtClean="0"/>
          </a:p>
          <a:p>
            <a:pPr algn="r" rtl="1"/>
            <a:r>
              <a:rPr lang="fa-IR" dirty="0" smtClean="0"/>
              <a:t>عامل مسمومیت غذایی </a:t>
            </a:r>
            <a:r>
              <a:rPr lang="en-US" dirty="0" smtClean="0"/>
              <a:t>Salmonella spp. </a:t>
            </a:r>
            <a:r>
              <a:rPr lang="fa-IR" dirty="0" smtClean="0"/>
              <a:t>(گونه هاي سالمونلا)</a:t>
            </a:r>
            <a:endParaRPr lang="en-US" dirty="0" smtClean="0"/>
          </a:p>
          <a:p>
            <a:pPr algn="r" rtl="1"/>
            <a:r>
              <a:rPr lang="fa-IR" dirty="0" smtClean="0"/>
              <a:t>عامل مسمومیت غذایی </a:t>
            </a:r>
            <a:r>
              <a:rPr lang="en-US" dirty="0" err="1" smtClean="0"/>
              <a:t>Shigellae</a:t>
            </a:r>
            <a:r>
              <a:rPr lang="en-US" dirty="0" smtClean="0"/>
              <a:t> </a:t>
            </a:r>
            <a:r>
              <a:rPr lang="en-US" dirty="0" err="1" smtClean="0"/>
              <a:t>dysenteriae</a:t>
            </a:r>
            <a:r>
              <a:rPr lang="fa-IR" dirty="0" smtClean="0"/>
              <a:t> (شیگلا دیسانتریه) </a:t>
            </a:r>
            <a:endParaRPr lang="en-US" dirty="0" smtClean="0"/>
          </a:p>
          <a:p>
            <a:pPr algn="r"/>
            <a:r>
              <a:rPr lang="fa-IR" dirty="0" smtClean="0"/>
              <a:t>عامل مسمومیت غذایی </a:t>
            </a:r>
            <a:r>
              <a:rPr lang="en-US" dirty="0" err="1" smtClean="0"/>
              <a:t>E.coli</a:t>
            </a:r>
            <a:r>
              <a:rPr lang="en-US" dirty="0" smtClean="0"/>
              <a:t> O157:H </a:t>
            </a:r>
            <a:r>
              <a:rPr lang="fa-IR" dirty="0" smtClean="0"/>
              <a:t>(اشریشیاکلی)</a:t>
            </a:r>
            <a:endParaRPr lang="fa-IR" dirty="0"/>
          </a:p>
        </p:txBody>
      </p:sp>
      <p:sp>
        <p:nvSpPr>
          <p:cNvPr id="4" name="Date Placeholder 3"/>
          <p:cNvSpPr>
            <a:spLocks noGrp="1"/>
          </p:cNvSpPr>
          <p:nvPr>
            <p:ph type="dt" sz="half" idx="10"/>
          </p:nvPr>
        </p:nvSpPr>
        <p:spPr/>
        <p:txBody>
          <a:bodyPr/>
          <a:lstStyle/>
          <a:p>
            <a:fld id="{22648F47-C77D-4D50-AEB9-D95BF225E935}"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t>
            </a:r>
            <a:r>
              <a:rPr lang="fa-IR" dirty="0" smtClean="0">
                <a:solidFill>
                  <a:srgbClr val="FF0000"/>
                </a:solidFill>
              </a:rPr>
              <a:t>معرفی عوامل بیولوژیک</a:t>
            </a:r>
            <a:endParaRPr lang="fa-IR" dirty="0"/>
          </a:p>
        </p:txBody>
      </p:sp>
      <p:sp>
        <p:nvSpPr>
          <p:cNvPr id="3" name="Content Placeholder 2"/>
          <p:cNvSpPr>
            <a:spLocks noGrp="1"/>
          </p:cNvSpPr>
          <p:nvPr>
            <p:ph idx="1"/>
          </p:nvPr>
        </p:nvSpPr>
        <p:spPr/>
        <p:txBody>
          <a:bodyPr>
            <a:normAutofit fontScale="92500" lnSpcReduction="20000"/>
          </a:bodyPr>
          <a:lstStyle/>
          <a:p>
            <a:pPr algn="r" rtl="1"/>
            <a:r>
              <a:rPr lang="fa-IR" b="1" dirty="0" smtClean="0"/>
              <a:t>گروه سوم	</a:t>
            </a:r>
            <a:endParaRPr lang="en-US" dirty="0" smtClean="0"/>
          </a:p>
          <a:p>
            <a:pPr algn="r" rtl="1"/>
            <a:r>
              <a:rPr lang="fa-IR" dirty="0" smtClean="0"/>
              <a:t>از خصوصیات بارز این گروه می توان به سهولت تولید و انتشار آسان، قابلیت بالقوه ایجاد بیماري در سطح وسیع ،کشندگی زیاد ،اثرات مخرب بر بهداشت عمومی اشاره کرد.</a:t>
            </a:r>
            <a:endParaRPr lang="en-US" dirty="0" smtClean="0"/>
          </a:p>
          <a:p>
            <a:pPr algn="r" rtl="1"/>
            <a:r>
              <a:rPr lang="fa-IR" dirty="0" smtClean="0"/>
              <a:t>مایکوباکتریوم توبرکولوزیس با مقاومت چنددارویی</a:t>
            </a:r>
            <a:r>
              <a:rPr lang="en-US" dirty="0" smtClean="0"/>
              <a:t> (Mycobacterium tuberculosis) </a:t>
            </a:r>
          </a:p>
          <a:p>
            <a:pPr algn="r" rtl="1"/>
            <a:r>
              <a:rPr lang="fa-IR" dirty="0" smtClean="0"/>
              <a:t>ویروس هاي عامل تب هموراژیک منتقله از طریق کنه </a:t>
            </a:r>
            <a:endParaRPr lang="en-US" dirty="0" smtClean="0"/>
          </a:p>
          <a:p>
            <a:pPr algn="r" rtl="1"/>
            <a:r>
              <a:rPr lang="fa-IR" dirty="0" smtClean="0"/>
              <a:t>ویروس هاي مولد آنسفالیت منتقله از طریق کنه </a:t>
            </a:r>
            <a:endParaRPr lang="en-US" dirty="0" smtClean="0"/>
          </a:p>
          <a:p>
            <a:pPr algn="r" rtl="1"/>
            <a:r>
              <a:rPr lang="fa-IR" dirty="0" smtClean="0"/>
              <a:t>ویروس عامل تب زرد </a:t>
            </a:r>
            <a:endParaRPr lang="en-US" dirty="0" smtClean="0"/>
          </a:p>
          <a:p>
            <a:pPr algn="r" rtl="1"/>
            <a:r>
              <a:rPr lang="fa-IR" dirty="0" smtClean="0"/>
              <a:t>ویروس نیپا </a:t>
            </a:r>
            <a:endParaRPr lang="en-US" dirty="0" smtClean="0"/>
          </a:p>
          <a:p>
            <a:pPr algn="r" rtl="1"/>
            <a:endParaRPr lang="fa-IR" dirty="0"/>
          </a:p>
        </p:txBody>
      </p:sp>
      <p:sp>
        <p:nvSpPr>
          <p:cNvPr id="4" name="Date Placeholder 3"/>
          <p:cNvSpPr>
            <a:spLocks noGrp="1"/>
          </p:cNvSpPr>
          <p:nvPr>
            <p:ph type="dt" sz="half" idx="10"/>
          </p:nvPr>
        </p:nvSpPr>
        <p:spPr/>
        <p:txBody>
          <a:bodyPr/>
          <a:lstStyle/>
          <a:p>
            <a:fld id="{51215DEF-D1F2-44CB-8071-64E0F8FE390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FF0000"/>
                </a:solidFill>
              </a:rPr>
              <a:t>ویژگیهای منحصر به فرد عوامل بیولوژیک</a:t>
            </a:r>
            <a:endParaRPr lang="fa-IR" dirty="0"/>
          </a:p>
        </p:txBody>
      </p:sp>
      <p:sp>
        <p:nvSpPr>
          <p:cNvPr id="3" name="Content Placeholder 2"/>
          <p:cNvSpPr>
            <a:spLocks noGrp="1"/>
          </p:cNvSpPr>
          <p:nvPr>
            <p:ph idx="1"/>
          </p:nvPr>
        </p:nvSpPr>
        <p:spPr/>
        <p:txBody>
          <a:bodyPr>
            <a:normAutofit fontScale="92500" lnSpcReduction="20000"/>
          </a:bodyPr>
          <a:lstStyle/>
          <a:p>
            <a:pPr lvl="0" algn="r" rtl="1">
              <a:buNone/>
            </a:pPr>
            <a:r>
              <a:rPr lang="fa-IR" dirty="0" smtClean="0"/>
              <a:t>-تأثير آنها آني نيست، </a:t>
            </a:r>
            <a:endParaRPr lang="en-US" dirty="0" smtClean="0"/>
          </a:p>
          <a:p>
            <a:pPr lvl="0" algn="r" rtl="1">
              <a:buNone/>
            </a:pPr>
            <a:r>
              <a:rPr lang="fa-IR" dirty="0" smtClean="0"/>
              <a:t>-براي دست يابي به تأثير مورد نظر تنها به مقادير ناچيزي از اين سلاح ها نياز است. </a:t>
            </a:r>
            <a:endParaRPr lang="en-US" dirty="0" smtClean="0"/>
          </a:p>
          <a:p>
            <a:pPr lvl="0" algn="r" rtl="1">
              <a:buNone/>
            </a:pPr>
            <a:r>
              <a:rPr lang="fa-IR" dirty="0" smtClean="0"/>
              <a:t>-سلاح هاي بيولوژيك مي توانند تأثير ثانويه نيز داشته باشند. </a:t>
            </a:r>
            <a:endParaRPr lang="en-US" dirty="0" smtClean="0"/>
          </a:p>
          <a:p>
            <a:pPr lvl="0" algn="r" rtl="1">
              <a:buNone/>
            </a:pPr>
            <a:r>
              <a:rPr lang="fa-IR" dirty="0" smtClean="0"/>
              <a:t>-سلاح هاي بيولوژيك مواد بي جان را نابود نمي كند. </a:t>
            </a:r>
            <a:endParaRPr lang="en-US" dirty="0" smtClean="0"/>
          </a:p>
          <a:p>
            <a:pPr lvl="0" algn="r" rtl="1">
              <a:buNone/>
            </a:pPr>
            <a:r>
              <a:rPr lang="fa-IR" dirty="0" smtClean="0"/>
              <a:t>-تعدادي از ميكرو ارگانيسم ها سموم بسيار خطرناكي توليد مي كنند (توكسين ها). </a:t>
            </a:r>
            <a:endParaRPr lang="en-US" dirty="0" smtClean="0"/>
          </a:p>
          <a:p>
            <a:pPr lvl="0" algn="r" rtl="1">
              <a:buNone/>
            </a:pPr>
            <a:r>
              <a:rPr lang="fa-IR" dirty="0" smtClean="0"/>
              <a:t>-توكسين هايي كه براي اهداف نظامي به كار برده مي شوند به عنوان عوامل جنگ شيميايي طبقه بندي شده اند. </a:t>
            </a:r>
          </a:p>
          <a:p>
            <a:pPr lvl="0" algn="r" rtl="1">
              <a:buNone/>
            </a:pPr>
            <a:r>
              <a:rPr lang="fa-IR" dirty="0" smtClean="0"/>
              <a:t>-ارزان قیمت هستند</a:t>
            </a:r>
            <a:endParaRPr lang="en-US" dirty="0" smtClean="0"/>
          </a:p>
          <a:p>
            <a:pPr algn="r" rtl="1">
              <a:buNone/>
            </a:pPr>
            <a:endParaRPr lang="fa-IR" dirty="0"/>
          </a:p>
        </p:txBody>
      </p:sp>
      <p:sp>
        <p:nvSpPr>
          <p:cNvPr id="4" name="Date Placeholder 3"/>
          <p:cNvSpPr>
            <a:spLocks noGrp="1"/>
          </p:cNvSpPr>
          <p:nvPr>
            <p:ph type="dt" sz="half" idx="10"/>
          </p:nvPr>
        </p:nvSpPr>
        <p:spPr/>
        <p:txBody>
          <a:bodyPr/>
          <a:lstStyle/>
          <a:p>
            <a:fld id="{6B0D9AAD-766E-46F5-AAFA-60C0C5F954F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ویژگیهای منحصر به فرد عوامل بیولوژیک</a:t>
            </a:r>
            <a:endParaRPr lang="fa-IR"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t>-با حواس پنج گانه قابل شناسایی نیستند</a:t>
            </a:r>
          </a:p>
          <a:p>
            <a:pPr algn="r" rtl="1">
              <a:buNone/>
            </a:pPr>
            <a:r>
              <a:rPr lang="fa-IR" dirty="0" smtClean="0"/>
              <a:t>-اززمان تماس باعامل بیولوژیک تا زمان بروز علایم ممکن است هفته ها فاصله باشدواین امر بخوبی به تبهکاران فرصت فرار وترک صحنه را میدهد</a:t>
            </a:r>
          </a:p>
          <a:p>
            <a:pPr algn="r" rtl="1">
              <a:buNone/>
            </a:pPr>
            <a:r>
              <a:rPr lang="fa-IR" dirty="0" smtClean="0"/>
              <a:t>-سهولت تهیه یا تولید</a:t>
            </a:r>
          </a:p>
          <a:p>
            <a:pPr algn="r" rtl="1">
              <a:buNone/>
            </a:pPr>
            <a:r>
              <a:rPr lang="fa-IR" dirty="0" smtClean="0"/>
              <a:t>-سهولت استفاده به عنوان جنگ افزار</a:t>
            </a:r>
          </a:p>
          <a:p>
            <a:pPr algn="r" rtl="1">
              <a:buNone/>
            </a:pPr>
            <a:r>
              <a:rPr lang="fa-IR" dirty="0" smtClean="0"/>
              <a:t>-سهولت رها سازی این عوامل</a:t>
            </a:r>
          </a:p>
          <a:p>
            <a:pPr algn="r" rtl="1">
              <a:buNone/>
            </a:pPr>
            <a:r>
              <a:rPr lang="fa-IR" dirty="0" smtClean="0"/>
              <a:t>-مقاومت این عوامل در برابر شرایط محیطی</a:t>
            </a:r>
          </a:p>
          <a:p>
            <a:pPr algn="r" rtl="1">
              <a:buNone/>
            </a:pPr>
            <a:r>
              <a:rPr lang="fa-IR" dirty="0" smtClean="0"/>
              <a:t>-توانایی استفاده جهت کشتار یا ناتوان سازی</a:t>
            </a:r>
          </a:p>
          <a:p>
            <a:pPr algn="r" rtl="1">
              <a:buNone/>
            </a:pPr>
            <a:endParaRPr lang="fa-IR" dirty="0"/>
          </a:p>
        </p:txBody>
      </p:sp>
      <p:sp>
        <p:nvSpPr>
          <p:cNvPr id="4" name="Date Placeholder 3"/>
          <p:cNvSpPr>
            <a:spLocks noGrp="1"/>
          </p:cNvSpPr>
          <p:nvPr>
            <p:ph type="dt" sz="half" idx="10"/>
          </p:nvPr>
        </p:nvSpPr>
        <p:spPr/>
        <p:txBody>
          <a:bodyPr/>
          <a:lstStyle/>
          <a:p>
            <a:fld id="{CA33248A-4E7E-4CBA-8214-16B533DB911E}"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ctr" rtl="1">
              <a:buNone/>
            </a:pPr>
            <a:endParaRPr lang="fa-IR" dirty="0" smtClean="0"/>
          </a:p>
          <a:p>
            <a:pPr algn="ctr" rtl="1">
              <a:buNone/>
            </a:pPr>
            <a:r>
              <a:rPr lang="fa-IR" dirty="0" smtClean="0"/>
              <a:t>پدافند غیر عامل  در مقابله با بیو تروریسم</a:t>
            </a:r>
          </a:p>
          <a:p>
            <a:pPr algn="ctr" rtl="1">
              <a:buNone/>
            </a:pPr>
            <a:endParaRPr lang="fa-IR" dirty="0" smtClean="0"/>
          </a:p>
          <a:p>
            <a:pPr algn="ctr" rtl="1">
              <a:buNone/>
            </a:pPr>
            <a:endParaRPr lang="fa-IR" dirty="0" smtClean="0"/>
          </a:p>
          <a:p>
            <a:pPr algn="ctr" rtl="1">
              <a:buNone/>
            </a:pPr>
            <a:endParaRPr lang="fa-IR" dirty="0" smtClean="0"/>
          </a:p>
          <a:p>
            <a:pPr algn="ctr" rtl="1">
              <a:buNone/>
            </a:pPr>
            <a:r>
              <a:rPr lang="fa-IR" dirty="0" smtClean="0"/>
              <a:t>شهریور 1393</a:t>
            </a:r>
            <a:endParaRPr lang="fa-IR" dirty="0"/>
          </a:p>
        </p:txBody>
      </p:sp>
      <p:sp>
        <p:nvSpPr>
          <p:cNvPr id="4" name="Date Placeholder 3"/>
          <p:cNvSpPr>
            <a:spLocks noGrp="1"/>
          </p:cNvSpPr>
          <p:nvPr>
            <p:ph type="dt" sz="half" idx="10"/>
          </p:nvPr>
        </p:nvSpPr>
        <p:spPr/>
        <p:txBody>
          <a:bodyPr/>
          <a:lstStyle/>
          <a:p>
            <a:fld id="{BD57A18B-09D7-4A5A-BBAB-2A1176FDB04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تهدیدات بیولوژیک نسل جديد حشرات</a:t>
            </a:r>
            <a:endParaRPr lang="fa-I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r" rtl="1"/>
            <a:r>
              <a:rPr lang="fa-IR" dirty="0" smtClean="0"/>
              <a:t>به نوشته يك روزنامه يمني، پيدايش يك حشره نوظهور در يك منطقه كوهستاني اين كشور طي چند روز موجب مرگ 3 نفر و فرار اهالي اين منطقه از خانه هاي خود شده است.</a:t>
            </a:r>
            <a:endParaRPr lang="en-US" dirty="0" smtClean="0"/>
          </a:p>
          <a:p>
            <a:pPr algn="r" rtl="1"/>
            <a:r>
              <a:rPr lang="fa-IR" dirty="0" smtClean="0"/>
              <a:t>روزنامه «الثوره» چاپ صنعا نوشت: اين حشره كه به طول انگشت دست انسان مي باشد، از آسمان در داخل كيسه هايي شبيه تار عنكبوت به زمين فرود مي آيد، اين كيسه ها سپس هنگام برخورد به سطح زمين ذوب شده و تعداد زيادي از اين حشرات از آنها خارج مي شوند. به نوشته اين روزنامه، پيدايش اين حشرات موجب بروز ورم چشم و سوختگي هاي بدن انسان و حيوانات و نيز آسيب رسيدن به محصولات كشاورزي شده است. </a:t>
            </a:r>
            <a:endParaRPr lang="en-US" dirty="0" smtClean="0"/>
          </a:p>
          <a:p>
            <a:pPr algn="r" rtl="1"/>
            <a:endParaRPr lang="fa-IR" dirty="0"/>
          </a:p>
        </p:txBody>
      </p:sp>
      <p:sp>
        <p:nvSpPr>
          <p:cNvPr id="4" name="Date Placeholder 3"/>
          <p:cNvSpPr>
            <a:spLocks noGrp="1"/>
          </p:cNvSpPr>
          <p:nvPr>
            <p:ph type="dt" sz="half" idx="10"/>
          </p:nvPr>
        </p:nvSpPr>
        <p:spPr/>
        <p:txBody>
          <a:bodyPr/>
          <a:lstStyle/>
          <a:p>
            <a:fld id="{B7B8E5AD-94C2-4601-B7F2-96C3949DB97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a:t>
            </a:r>
            <a:endParaRPr lang="fa-IR"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t>جنگ افزار </a:t>
            </a:r>
            <a:r>
              <a:rPr lang="en-US" dirty="0" smtClean="0"/>
              <a:t>E</a:t>
            </a:r>
            <a:r>
              <a:rPr lang="fa-IR" dirty="0" smtClean="0"/>
              <a:t>14 از جمله جنگ‌افزارهایی است که دولت آمریکا آن را برای استفاده در «جنگ حشره‌ای» ساخت. این جنگ‌افزار برای جا دادن و پرتاب حشراتی که می‌توانند بیماری‌های مرگبار را به انسان منتقل کنند ساخته شده است. آمریکا در سال 1954 در چند آزمایش استفاده از این سلاح را آزمایش کرد؛ در این آزمایش‌ها </a:t>
            </a:r>
            <a:r>
              <a:rPr lang="en-US" dirty="0" smtClean="0"/>
              <a:t>E</a:t>
            </a:r>
            <a:r>
              <a:rPr lang="fa-IR" dirty="0" smtClean="0"/>
              <a:t>14 با حشره کک خرج‌گذاری و پرتاب شد. این آزمایش‌ها که به عملیات </a:t>
            </a:r>
            <a:r>
              <a:rPr lang="en-US" dirty="0" smtClean="0"/>
              <a:t>Big Itch</a:t>
            </a:r>
            <a:r>
              <a:rPr lang="fa-IR" dirty="0" smtClean="0"/>
              <a:t> شهرت یافتند با اشتباه بزرگی همراه شدند، در آخرین عملیات بعضی از حشره‌های کک وارد کابین هواپیمایی شده و هر سه خدمه هواپیما را از پا در آوردند</a:t>
            </a:r>
            <a:endParaRPr lang="fa-IR" dirty="0"/>
          </a:p>
        </p:txBody>
      </p:sp>
      <p:sp>
        <p:nvSpPr>
          <p:cNvPr id="4" name="Date Placeholder 3"/>
          <p:cNvSpPr>
            <a:spLocks noGrp="1"/>
          </p:cNvSpPr>
          <p:nvPr>
            <p:ph type="dt" sz="half" idx="10"/>
          </p:nvPr>
        </p:nvSpPr>
        <p:spPr/>
        <p:txBody>
          <a:bodyPr/>
          <a:lstStyle/>
          <a:p>
            <a:fld id="{6FF66DF1-1A0A-4858-9B62-278846A8B9E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ادامه...</a:t>
            </a:r>
            <a:endParaRPr lang="fa-I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rtl="1"/>
            <a:r>
              <a:rPr lang="fa-IR" dirty="0" smtClean="0"/>
              <a:t>سایت خبری تحلیلی «بوستن گلوب» در گزارشی در اکتبر سال 2007 گزارش داد ارتش آمریکا در خلال دوران جنگ سرد برنامه‌ای برای ساخت تجهیزاتی مرتبط با جنگ حشره‌ای تدارک دیده بود که به این کشور اجازه می‌داد ماهانه بیش از 100 میلیون پشه را به تب زرد آلوده کرده و از آنها در نبردهای زیستی استفاده کند. علاوه بر این، مقامات کشورهای چین و کره شمالی اتهاماتی را مطرح کردند که آمریکا در خلال جنگ کره در سال 1950 از جنگ حشره‌ای استفاده کرده است. آمریکا این ادعاها را رد کرد اما در سال 1998 دو محقق به نامهای استفن اندیکات و ادوارد هگرمن در کتابشان به نام «آمریکا و جنگ زیستی» نوشتند ادعاهای مطرح شده صحیح بوده‌اند. </a:t>
            </a:r>
            <a:endParaRPr lang="en-US" dirty="0" smtClean="0"/>
          </a:p>
          <a:p>
            <a:pPr algn="r" rtl="1"/>
            <a:endParaRPr lang="fa-IR" dirty="0"/>
          </a:p>
        </p:txBody>
      </p:sp>
      <p:sp>
        <p:nvSpPr>
          <p:cNvPr id="4" name="Date Placeholder 3"/>
          <p:cNvSpPr>
            <a:spLocks noGrp="1"/>
          </p:cNvSpPr>
          <p:nvPr>
            <p:ph type="dt" sz="half" idx="10"/>
          </p:nvPr>
        </p:nvSpPr>
        <p:spPr/>
        <p:txBody>
          <a:bodyPr/>
          <a:lstStyle/>
          <a:p>
            <a:fld id="{654C0A8C-AF2F-416D-8770-2CA6554E6E4E}"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1">
              <a:buNone/>
            </a:pPr>
            <a:r>
              <a:rPr lang="fa-IR" sz="4400" dirty="0" smtClean="0">
                <a:solidFill>
                  <a:srgbClr val="FFFF00"/>
                </a:solidFill>
              </a:rPr>
              <a:t>فصل سوم: شک به حمله وفعالیت های بیوتروریستی،روشهای انتشار وعوامل موثر برپخش عوامل بیولوژیک، روشهای تهیه ودسترسی به عوامل بیولوژیک،تشخیص عوامل بیولوژیک</a:t>
            </a:r>
          </a:p>
          <a:p>
            <a:pPr algn="r" rtl="1">
              <a:buNone/>
            </a:pPr>
            <a:r>
              <a:rPr lang="fa-IR" sz="4400" dirty="0" smtClean="0">
                <a:solidFill>
                  <a:srgbClr val="FFFF00"/>
                </a:solidFill>
              </a:rPr>
              <a:t>جمعا18 اسلاید</a:t>
            </a:r>
          </a:p>
          <a:p>
            <a:pPr algn="ctr" rtl="1">
              <a:buNone/>
            </a:pPr>
            <a:endParaRPr lang="fa-IR" dirty="0"/>
          </a:p>
        </p:txBody>
      </p:sp>
      <p:sp>
        <p:nvSpPr>
          <p:cNvPr id="4" name="Date Placeholder 3"/>
          <p:cNvSpPr>
            <a:spLocks noGrp="1"/>
          </p:cNvSpPr>
          <p:nvPr>
            <p:ph type="dt" sz="half" idx="10"/>
          </p:nvPr>
        </p:nvSpPr>
        <p:spPr/>
        <p:txBody>
          <a:bodyPr/>
          <a:lstStyle/>
          <a:p>
            <a:fld id="{79BBB97F-0F60-4F99-AD55-9AA9D308CCE1}"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شک به حمله بیوتروریستی</a:t>
            </a:r>
            <a:endParaRPr lang="fa-IR" dirty="0"/>
          </a:p>
        </p:txBody>
      </p:sp>
      <p:sp>
        <p:nvSpPr>
          <p:cNvPr id="3" name="Content Placeholder 2"/>
          <p:cNvSpPr>
            <a:spLocks noGrp="1"/>
          </p:cNvSpPr>
          <p:nvPr>
            <p:ph idx="1"/>
          </p:nvPr>
        </p:nvSpPr>
        <p:spPr/>
        <p:txBody>
          <a:bodyPr>
            <a:normAutofit fontScale="92500" lnSpcReduction="20000"/>
          </a:bodyPr>
          <a:lstStyle/>
          <a:p>
            <a:pPr algn="r" rtl="1">
              <a:buNone/>
            </a:pPr>
            <a:r>
              <a:rPr lang="ar-SA" dirty="0" smtClean="0"/>
              <a:t> ـ </a:t>
            </a:r>
            <a:r>
              <a:rPr lang="fa-IR" dirty="0" smtClean="0"/>
              <a:t>تشخیص یک بیماری بیوتروریستی شناخته شده مثل آبله وسیاه زخم تنفسی</a:t>
            </a:r>
          </a:p>
          <a:p>
            <a:pPr algn="r" rtl="1">
              <a:buNone/>
            </a:pPr>
            <a:r>
              <a:rPr lang="fa-IR" dirty="0" smtClean="0"/>
              <a:t>-</a:t>
            </a:r>
            <a:r>
              <a:rPr lang="ar-SA" dirty="0" smtClean="0"/>
              <a:t> وقوع يك همه گيري وسيع همراه با موارد بيش از حد انتظار، بويژه در يك جمعيت غير مجتمع.</a:t>
            </a:r>
            <a:endParaRPr lang="fa-IR" dirty="0" smtClean="0"/>
          </a:p>
          <a:p>
            <a:pPr algn="r" rtl="1">
              <a:buNone/>
            </a:pPr>
            <a:r>
              <a:rPr lang="fa-IR" dirty="0" smtClean="0"/>
              <a:t>-</a:t>
            </a:r>
            <a:r>
              <a:rPr lang="ar-SA" dirty="0" smtClean="0"/>
              <a:t> بيشتر بودن شدت بيماري در مقايسه با حالات عادي آن بخصوص وقتي از راه هائي غير از راه معمول، منتقل</a:t>
            </a:r>
            <a:r>
              <a:rPr lang="fa-IR" dirty="0" smtClean="0"/>
              <a:t> شده است.</a:t>
            </a:r>
          </a:p>
          <a:p>
            <a:pPr algn="r" rtl="1">
              <a:buNone/>
            </a:pPr>
            <a:r>
              <a:rPr lang="fa-IR" dirty="0" smtClean="0"/>
              <a:t>-</a:t>
            </a:r>
            <a:r>
              <a:rPr lang="ar-SA" dirty="0" smtClean="0"/>
              <a:t> مواجه شدن با نوعي بيماري كه براي يك منطقه بخصوص، غير معمول به حساب مي آيد و يا در فصلي غير از فصل رايج آن حادث گرديده و يا بدون وجود حامل  (</a:t>
            </a:r>
            <a:r>
              <a:rPr lang="en-US" dirty="0" smtClean="0"/>
              <a:t>vector</a:t>
            </a:r>
            <a:r>
              <a:rPr lang="ar-SA" dirty="0" smtClean="0"/>
              <a:t>) طبيعي خود، انتقال يافته است.</a:t>
            </a:r>
            <a:endParaRPr lang="fa-IR" dirty="0"/>
          </a:p>
        </p:txBody>
      </p:sp>
      <p:sp>
        <p:nvSpPr>
          <p:cNvPr id="4" name="Date Placeholder 3"/>
          <p:cNvSpPr>
            <a:spLocks noGrp="1"/>
          </p:cNvSpPr>
          <p:nvPr>
            <p:ph type="dt" sz="half" idx="10"/>
          </p:nvPr>
        </p:nvSpPr>
        <p:spPr/>
        <p:txBody>
          <a:bodyPr/>
          <a:lstStyle/>
          <a:p>
            <a:fld id="{E281F678-F039-44F1-82EF-013905F2CF6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ادامه...</a:t>
            </a:r>
            <a:r>
              <a:rPr lang="en-US" dirty="0" smtClean="0">
                <a:solidFill>
                  <a:srgbClr val="FFFF00"/>
                </a:solidFill>
              </a:rPr>
              <a:t>-</a:t>
            </a:r>
            <a:r>
              <a:rPr lang="fa-IR" dirty="0" smtClean="0">
                <a:solidFill>
                  <a:srgbClr val="FFFF00"/>
                </a:solidFill>
              </a:rPr>
              <a:t>شک به حمله بیوتروریستی</a:t>
            </a:r>
            <a:endParaRPr lang="fa-IR"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t>-</a:t>
            </a:r>
            <a:r>
              <a:rPr lang="ar-SA" dirty="0" smtClean="0"/>
              <a:t>بروز چند همه گيري همزمان ناشي از چند بيماري عفوني مختلف.</a:t>
            </a:r>
            <a:endParaRPr lang="en-US" dirty="0" smtClean="0"/>
          </a:p>
          <a:p>
            <a:pPr algn="r" rtl="1">
              <a:buNone/>
            </a:pPr>
            <a:r>
              <a:rPr lang="fa-IR" dirty="0" smtClean="0"/>
              <a:t>-</a:t>
            </a:r>
            <a:r>
              <a:rPr lang="ar-SA" dirty="0" smtClean="0"/>
              <a:t>همه گيري يك بيماري مشترك در بين حيوانات با موارد ابتلاء انساني.</a:t>
            </a:r>
            <a:endParaRPr lang="en-US" dirty="0" smtClean="0"/>
          </a:p>
          <a:p>
            <a:pPr algn="r" rtl="1">
              <a:buNone/>
            </a:pPr>
            <a:r>
              <a:rPr lang="fa-IR" dirty="0" smtClean="0"/>
              <a:t>-</a:t>
            </a:r>
            <a:r>
              <a:rPr lang="ar-SA" dirty="0" smtClean="0"/>
              <a:t>بروز بيماري ناشي از سويه هاي غير معمول يك ميكروارگانيسم</a:t>
            </a:r>
            <a:r>
              <a:rPr lang="fa-IR" dirty="0" smtClean="0"/>
              <a:t> </a:t>
            </a:r>
            <a:r>
              <a:rPr lang="ar-SA" dirty="0" smtClean="0"/>
              <a:t> يا ناشي از سويه هاي مقاوم به داروئي كه از اين لحاظ، با سويه هاي جاري، تفاوت دارند.</a:t>
            </a:r>
            <a:endParaRPr lang="en-US" dirty="0" smtClean="0"/>
          </a:p>
          <a:p>
            <a:pPr algn="r" rtl="1">
              <a:buNone/>
            </a:pPr>
            <a:r>
              <a:rPr lang="fa-IR" dirty="0" smtClean="0"/>
              <a:t>-</a:t>
            </a:r>
            <a:r>
              <a:rPr lang="ar-SA" dirty="0" smtClean="0"/>
              <a:t>بالا بودن ميزان حمله در كسانيكه در مناطق خاصي نظير ساختمان هائي بوده اند كه افشانه هائي در فضاي محدود آنها رها شده</a:t>
            </a:r>
            <a:r>
              <a:rPr lang="fa-IR" dirty="0" smtClean="0"/>
              <a:t> است.</a:t>
            </a:r>
            <a:endParaRPr lang="en-US" dirty="0" smtClean="0"/>
          </a:p>
          <a:p>
            <a:pPr algn="r" rtl="1">
              <a:buNone/>
            </a:pPr>
            <a:endParaRPr lang="fa-IR" dirty="0"/>
          </a:p>
        </p:txBody>
      </p:sp>
      <p:sp>
        <p:nvSpPr>
          <p:cNvPr id="4" name="Date Placeholder 3"/>
          <p:cNvSpPr>
            <a:spLocks noGrp="1"/>
          </p:cNvSpPr>
          <p:nvPr>
            <p:ph type="dt" sz="half" idx="10"/>
          </p:nvPr>
        </p:nvSpPr>
        <p:spPr/>
        <p:txBody>
          <a:bodyPr/>
          <a:lstStyle/>
          <a:p>
            <a:fld id="{D7D37462-E52C-4428-A147-C7DD1581AA1D}"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ادامه...</a:t>
            </a:r>
            <a:r>
              <a:rPr lang="en-US" dirty="0" smtClean="0">
                <a:solidFill>
                  <a:srgbClr val="FFFF00"/>
                </a:solidFill>
              </a:rPr>
              <a:t>-</a:t>
            </a:r>
            <a:r>
              <a:rPr lang="fa-IR" dirty="0" smtClean="0">
                <a:solidFill>
                  <a:srgbClr val="FFFF00"/>
                </a:solidFill>
              </a:rPr>
              <a:t>شک به حمله بیوتروریستی</a:t>
            </a:r>
            <a:endParaRPr lang="fa-IR" dirty="0"/>
          </a:p>
        </p:txBody>
      </p:sp>
      <p:sp>
        <p:nvSpPr>
          <p:cNvPr id="3" name="Content Placeholder 2"/>
          <p:cNvSpPr>
            <a:spLocks noGrp="1"/>
          </p:cNvSpPr>
          <p:nvPr>
            <p:ph idx="1"/>
          </p:nvPr>
        </p:nvSpPr>
        <p:spPr/>
        <p:txBody>
          <a:bodyPr>
            <a:normAutofit/>
          </a:bodyPr>
          <a:lstStyle/>
          <a:p>
            <a:pPr algn="r" rtl="1"/>
            <a:r>
              <a:rPr lang="fa-IR" dirty="0" smtClean="0"/>
              <a:t>تلفات گسترده و ناگهاني پرندگان، آبزيان، جوندگان و پستانداران وحشي و اهلي </a:t>
            </a:r>
            <a:endParaRPr lang="en-US" dirty="0" smtClean="0"/>
          </a:p>
          <a:p>
            <a:pPr algn="r" rtl="1"/>
            <a:r>
              <a:rPr lang="fa-IR" dirty="0" smtClean="0"/>
              <a:t>2- تغييرات ملموس و قابل‌مشاهده در گياهان نزديک به محل زندگي انسانها </a:t>
            </a:r>
            <a:endParaRPr lang="en-US" dirty="0" smtClean="0"/>
          </a:p>
          <a:p>
            <a:pPr algn="r" rtl="1"/>
            <a:r>
              <a:rPr lang="fa-IR" dirty="0" smtClean="0"/>
              <a:t>3- وفور جمعيتهاي مختلف حشرات در محيط زندگي انسان </a:t>
            </a:r>
            <a:endParaRPr lang="en-US" dirty="0" smtClean="0"/>
          </a:p>
          <a:p>
            <a:pPr algn="r" rtl="1">
              <a:buNone/>
            </a:pPr>
            <a:endParaRPr lang="fa-IR" dirty="0"/>
          </a:p>
        </p:txBody>
      </p:sp>
      <p:sp>
        <p:nvSpPr>
          <p:cNvPr id="4" name="Date Placeholder 3"/>
          <p:cNvSpPr>
            <a:spLocks noGrp="1"/>
          </p:cNvSpPr>
          <p:nvPr>
            <p:ph type="dt" sz="half" idx="10"/>
          </p:nvPr>
        </p:nvSpPr>
        <p:spPr/>
        <p:txBody>
          <a:bodyPr/>
          <a:lstStyle/>
          <a:p>
            <a:fld id="{0B0882E8-A1C4-4306-8726-0F161D6BDB1D}"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شک به حمله بیوتروریستی-ادامه...</a:t>
            </a:r>
            <a:endParaRPr lang="fa-IR" dirty="0"/>
          </a:p>
        </p:txBody>
      </p:sp>
      <p:sp>
        <p:nvSpPr>
          <p:cNvPr id="3" name="Content Placeholder 2"/>
          <p:cNvSpPr>
            <a:spLocks noGrp="1"/>
          </p:cNvSpPr>
          <p:nvPr>
            <p:ph idx="1"/>
          </p:nvPr>
        </p:nvSpPr>
        <p:spPr/>
        <p:txBody>
          <a:bodyPr/>
          <a:lstStyle/>
          <a:p>
            <a:pPr algn="r" rtl="1">
              <a:buNone/>
            </a:pPr>
            <a:r>
              <a:rPr lang="fa-IR" dirty="0" smtClean="0"/>
              <a:t>-پیدایش بیماری در منطقه ای که به طور طبیعی نباید دیده شود</a:t>
            </a:r>
          </a:p>
          <a:p>
            <a:pPr algn="r" rtl="1">
              <a:buNone/>
            </a:pPr>
            <a:r>
              <a:rPr lang="fa-IR" dirty="0" smtClean="0"/>
              <a:t>-</a:t>
            </a:r>
            <a:r>
              <a:rPr lang="ar-SA" dirty="0" smtClean="0"/>
              <a:t>كسب خبر در اينمورد كه دشمن توانسته است به عامل يا عوامل عفونتزاي خاصي دست يابد.</a:t>
            </a:r>
            <a:endParaRPr lang="en-US" dirty="0" smtClean="0"/>
          </a:p>
          <a:p>
            <a:pPr algn="r" rtl="1">
              <a:buNone/>
            </a:pPr>
            <a:r>
              <a:rPr lang="fa-IR" dirty="0" smtClean="0"/>
              <a:t>-</a:t>
            </a:r>
            <a:r>
              <a:rPr lang="ar-SA" dirty="0" smtClean="0"/>
              <a:t>ادعاي دشمن، مبني بر اينكه از يك عامل بيولوژيك، استفاده كرده است.</a:t>
            </a:r>
            <a:endParaRPr lang="fa-IR" dirty="0" smtClean="0"/>
          </a:p>
          <a:p>
            <a:pPr algn="r" rtl="1">
              <a:buNone/>
            </a:pPr>
            <a:r>
              <a:rPr lang="fa-IR" dirty="0" smtClean="0"/>
              <a:t>-</a:t>
            </a:r>
            <a:r>
              <a:rPr lang="ar-SA" dirty="0" smtClean="0"/>
              <a:t>مشاهده مستقيم مبني بر آزاد شدن يك عامل بيولوژيك، از</a:t>
            </a:r>
            <a:r>
              <a:rPr lang="fa-IR" dirty="0" smtClean="0"/>
              <a:t> </a:t>
            </a:r>
            <a:r>
              <a:rPr lang="ar-SA" dirty="0" smtClean="0"/>
              <a:t>طريق تجهيزات ، جنگ افزار ها و يا به صورت پنهاني</a:t>
            </a:r>
            <a:r>
              <a:rPr lang="fa-IR" dirty="0" smtClean="0"/>
              <a:t>.</a:t>
            </a:r>
            <a:endParaRPr lang="fa-IR" dirty="0"/>
          </a:p>
        </p:txBody>
      </p:sp>
      <p:sp>
        <p:nvSpPr>
          <p:cNvPr id="4" name="Date Placeholder 3"/>
          <p:cNvSpPr>
            <a:spLocks noGrp="1"/>
          </p:cNvSpPr>
          <p:nvPr>
            <p:ph type="dt" sz="half" idx="10"/>
          </p:nvPr>
        </p:nvSpPr>
        <p:spPr/>
        <p:txBody>
          <a:bodyPr/>
          <a:lstStyle/>
          <a:p>
            <a:fld id="{04FE97E6-9104-4688-B4F7-1EA0B777A87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شک به حمله بیوتروریستی-ادامه...</a:t>
            </a:r>
            <a:endParaRPr lang="fa-IR" dirty="0"/>
          </a:p>
        </p:txBody>
      </p:sp>
      <p:sp>
        <p:nvSpPr>
          <p:cNvPr id="3" name="Content Placeholder 2"/>
          <p:cNvSpPr>
            <a:spLocks noGrp="1"/>
          </p:cNvSpPr>
          <p:nvPr>
            <p:ph idx="1"/>
          </p:nvPr>
        </p:nvSpPr>
        <p:spPr>
          <a:xfrm>
            <a:off x="381000" y="1600200"/>
            <a:ext cx="8229600" cy="4525963"/>
          </a:xfrm>
        </p:spPr>
        <p:txBody>
          <a:bodyPr>
            <a:normAutofit fontScale="92500" lnSpcReduction="20000"/>
          </a:bodyPr>
          <a:lstStyle/>
          <a:p>
            <a:pPr algn="r" rtl="1">
              <a:buNone/>
            </a:pPr>
            <a:r>
              <a:rPr lang="fa-IR" dirty="0" smtClean="0"/>
              <a:t>-مشاهده تلاش برخی افراد برای جذب کارکنان دارای تحصیلات مرتبط با علم میکروبیولوژی،پزشکی یا مهندسی های مرتبط</a:t>
            </a:r>
          </a:p>
          <a:p>
            <a:pPr algn="r" rtl="1">
              <a:buNone/>
            </a:pPr>
            <a:r>
              <a:rPr lang="fa-IR" dirty="0" smtClean="0"/>
              <a:t>-ساختمان های دارای سیستم های تهویه دستکاری شده</a:t>
            </a:r>
          </a:p>
          <a:p>
            <a:pPr algn="r" rtl="1">
              <a:buNone/>
            </a:pPr>
            <a:r>
              <a:rPr lang="fa-IR" dirty="0" smtClean="0"/>
              <a:t>-وجود لباسها،دستگاههای تنفسی وماسکهای محافظ در محل</a:t>
            </a:r>
          </a:p>
          <a:p>
            <a:pPr algn="r" rtl="1">
              <a:buNone/>
            </a:pPr>
            <a:r>
              <a:rPr lang="fa-IR" dirty="0" smtClean="0"/>
              <a:t>-وجود حیوانات آزمایشگاهی،قفس ها وتجهیزات مرتبط</a:t>
            </a:r>
          </a:p>
          <a:p>
            <a:pPr algn="r" rtl="1">
              <a:buNone/>
            </a:pPr>
            <a:r>
              <a:rPr lang="fa-IR" dirty="0" smtClean="0"/>
              <a:t>-وجود محیط های کشت باکتریایی یا ویروسی</a:t>
            </a:r>
          </a:p>
          <a:p>
            <a:pPr algn="r" rtl="1">
              <a:buNone/>
            </a:pPr>
            <a:r>
              <a:rPr lang="fa-IR" dirty="0" smtClean="0"/>
              <a:t>-واکسنها وانتی بیوتیکها</a:t>
            </a:r>
          </a:p>
          <a:p>
            <a:pPr algn="r" rtl="1">
              <a:buNone/>
            </a:pPr>
            <a:r>
              <a:rPr lang="fa-IR" dirty="0" smtClean="0"/>
              <a:t>-تجهیزات آزمایشگاهی</a:t>
            </a:r>
          </a:p>
          <a:p>
            <a:pPr algn="r" rtl="1">
              <a:buNone/>
            </a:pPr>
            <a:r>
              <a:rPr lang="fa-IR" dirty="0" smtClean="0"/>
              <a:t>-خرید گیاهان،بذرها یا حبوباتی که به عنوان تامین کننده منابع توکسین شناخته شده اند.</a:t>
            </a:r>
          </a:p>
        </p:txBody>
      </p:sp>
      <p:sp>
        <p:nvSpPr>
          <p:cNvPr id="4" name="Date Placeholder 3"/>
          <p:cNvSpPr>
            <a:spLocks noGrp="1"/>
          </p:cNvSpPr>
          <p:nvPr>
            <p:ph type="dt" sz="half" idx="10"/>
          </p:nvPr>
        </p:nvSpPr>
        <p:spPr/>
        <p:txBody>
          <a:bodyPr/>
          <a:lstStyle/>
          <a:p>
            <a:fld id="{FFC873DF-5DD6-4E20-B176-9CC2BDBBB18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شک به حمله بیوتروریستی-ادامه...</a:t>
            </a:r>
            <a:endParaRPr lang="fa-IR" dirty="0"/>
          </a:p>
        </p:txBody>
      </p:sp>
      <p:sp>
        <p:nvSpPr>
          <p:cNvPr id="3" name="Content Placeholder 2"/>
          <p:cNvSpPr>
            <a:spLocks noGrp="1"/>
          </p:cNvSpPr>
          <p:nvPr>
            <p:ph idx="1"/>
          </p:nvPr>
        </p:nvSpPr>
        <p:spPr/>
        <p:txBody>
          <a:bodyPr>
            <a:normAutofit fontScale="92500" lnSpcReduction="20000"/>
          </a:bodyPr>
          <a:lstStyle/>
          <a:p>
            <a:pPr algn="r" rtl="1">
              <a:buNone/>
            </a:pPr>
            <a:r>
              <a:rPr lang="fa-IR" dirty="0" smtClean="0"/>
              <a:t>-وجود غبارها،پودرها یا مایعات مشکوک</a:t>
            </a:r>
          </a:p>
          <a:p>
            <a:pPr algn="r" rtl="1">
              <a:buNone/>
            </a:pPr>
            <a:r>
              <a:rPr lang="fa-IR" dirty="0" smtClean="0"/>
              <a:t>-بوهای غیرطبیعی(گوشت فاسد،کچک یا مخمر)</a:t>
            </a:r>
          </a:p>
          <a:p>
            <a:pPr algn="r" rtl="1">
              <a:buNone/>
            </a:pPr>
            <a:r>
              <a:rPr lang="fa-IR" dirty="0" smtClean="0"/>
              <a:t>-وجود گزارشهایی ازتقلب در مراکز تهیه وتوزیع آب وغذا</a:t>
            </a:r>
          </a:p>
          <a:p>
            <a:pPr algn="r" rtl="1">
              <a:buNone/>
            </a:pPr>
            <a:r>
              <a:rPr lang="fa-IR" dirty="0" smtClean="0"/>
              <a:t>-دریافت تهدید از برخی گروههاواشخاص به صورت نامه،پست الکترونیک و....</a:t>
            </a:r>
          </a:p>
          <a:p>
            <a:pPr algn="r" rtl="1">
              <a:buNone/>
            </a:pPr>
            <a:r>
              <a:rPr lang="fa-IR" dirty="0" smtClean="0"/>
              <a:t>-وجود  انبارهای مواد ضدعفونی کننده یا تمیز کننده های ضد میکروبی</a:t>
            </a:r>
          </a:p>
          <a:p>
            <a:pPr algn="r" rtl="1">
              <a:buNone/>
            </a:pPr>
            <a:r>
              <a:rPr lang="fa-IR" dirty="0" smtClean="0"/>
              <a:t>-مشاهده دستورالعمل های تهیه وتولید عوامل بیولوژیک</a:t>
            </a:r>
          </a:p>
          <a:p>
            <a:pPr algn="r" rtl="1">
              <a:buNone/>
            </a:pPr>
            <a:r>
              <a:rPr lang="fa-IR" dirty="0" smtClean="0"/>
              <a:t>-تجهیزات پخش کننده نظیر دستگاههای اسپری کننده،مخازن پرفشار وابرسازها</a:t>
            </a:r>
          </a:p>
          <a:p>
            <a:pPr algn="r" rtl="1">
              <a:buNone/>
            </a:pPr>
            <a:endParaRPr lang="fa-IR" dirty="0"/>
          </a:p>
        </p:txBody>
      </p:sp>
      <p:sp>
        <p:nvSpPr>
          <p:cNvPr id="4" name="Date Placeholder 3"/>
          <p:cNvSpPr>
            <a:spLocks noGrp="1"/>
          </p:cNvSpPr>
          <p:nvPr>
            <p:ph type="dt" sz="half" idx="10"/>
          </p:nvPr>
        </p:nvSpPr>
        <p:spPr/>
        <p:txBody>
          <a:bodyPr/>
          <a:lstStyle/>
          <a:p>
            <a:fld id="{DB5D350F-B8F2-444B-BD23-A4480881B07F}"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ارائه:</a:t>
            </a:r>
            <a:endParaRPr lang="fa-IR" dirty="0"/>
          </a:p>
        </p:txBody>
      </p:sp>
      <p:sp>
        <p:nvSpPr>
          <p:cNvPr id="3" name="Content Placeholder 2"/>
          <p:cNvSpPr>
            <a:spLocks noGrp="1"/>
          </p:cNvSpPr>
          <p:nvPr>
            <p:ph idx="1"/>
          </p:nvPr>
        </p:nvSpPr>
        <p:spPr/>
        <p:txBody>
          <a:bodyPr/>
          <a:lstStyle/>
          <a:p>
            <a:pPr algn="ctr" rtl="1">
              <a:buNone/>
            </a:pPr>
            <a:r>
              <a:rPr lang="fa-IR" dirty="0" smtClean="0"/>
              <a:t>سرهنگ دکترسید امید خلیلی فر</a:t>
            </a:r>
          </a:p>
          <a:p>
            <a:pPr algn="ctr" rtl="1">
              <a:buNone/>
            </a:pPr>
            <a:r>
              <a:rPr lang="fa-IR" dirty="0" smtClean="0"/>
              <a:t>دکترای حرفه ای پزشکی</a:t>
            </a:r>
          </a:p>
          <a:p>
            <a:pPr algn="ctr" rtl="1">
              <a:buNone/>
            </a:pPr>
            <a:r>
              <a:rPr lang="fa-IR" dirty="0" smtClean="0"/>
              <a:t>دکترای تخصصی مدیریت استراتژیک</a:t>
            </a:r>
          </a:p>
          <a:p>
            <a:pPr algn="ctr" rtl="1">
              <a:buNone/>
            </a:pPr>
            <a:r>
              <a:rPr lang="fa-IR" dirty="0" smtClean="0"/>
              <a:t>عضوهیات علمی دانشگاه علوم پزشکی ارتش</a:t>
            </a:r>
          </a:p>
          <a:p>
            <a:pPr algn="ctr" rtl="1">
              <a:buNone/>
            </a:pPr>
            <a:r>
              <a:rPr lang="fa-IR" dirty="0" smtClean="0"/>
              <a:t>مدیر گروه آموزشی ” مدیریت در سوانح وبلایا ”</a:t>
            </a:r>
          </a:p>
          <a:p>
            <a:pPr algn="ctr" rtl="1">
              <a:buNone/>
            </a:pPr>
            <a:r>
              <a:rPr lang="fa-IR" dirty="0" smtClean="0"/>
              <a:t>همکار سازمان پدافند غیر عامل کشور </a:t>
            </a:r>
            <a:endParaRPr lang="fa-IR" dirty="0"/>
          </a:p>
        </p:txBody>
      </p:sp>
      <p:sp>
        <p:nvSpPr>
          <p:cNvPr id="4" name="Date Placeholder 3"/>
          <p:cNvSpPr>
            <a:spLocks noGrp="1"/>
          </p:cNvSpPr>
          <p:nvPr>
            <p:ph type="dt" sz="half" idx="10"/>
          </p:nvPr>
        </p:nvSpPr>
        <p:spPr/>
        <p:txBody>
          <a:bodyPr/>
          <a:lstStyle/>
          <a:p>
            <a:fld id="{19C9FC70-806E-44D2-8634-64483147B6F7}"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راههای انتشار وپخش عوامل بیولوژیک</a:t>
            </a:r>
            <a:endParaRPr lang="fa-IR" dirty="0">
              <a:solidFill>
                <a:srgbClr val="FFFF00"/>
              </a:solidFill>
            </a:endParaRPr>
          </a:p>
        </p:txBody>
      </p:sp>
      <p:sp>
        <p:nvSpPr>
          <p:cNvPr id="3" name="Content Placeholder 2"/>
          <p:cNvSpPr>
            <a:spLocks noGrp="1"/>
          </p:cNvSpPr>
          <p:nvPr>
            <p:ph idx="1"/>
          </p:nvPr>
        </p:nvSpPr>
        <p:spPr/>
        <p:txBody>
          <a:bodyPr>
            <a:normAutofit lnSpcReduction="10000"/>
          </a:bodyPr>
          <a:lstStyle/>
          <a:p>
            <a:pPr algn="r" rtl="1">
              <a:buNone/>
            </a:pPr>
            <a:r>
              <a:rPr lang="fa-IR" dirty="0" smtClean="0">
                <a:solidFill>
                  <a:srgbClr val="FF0000"/>
                </a:solidFill>
              </a:rPr>
              <a:t>الف:آلودگی تنفسی</a:t>
            </a:r>
          </a:p>
          <a:p>
            <a:pPr algn="r" rtl="1">
              <a:buNone/>
            </a:pPr>
            <a:r>
              <a:rPr lang="fa-IR" dirty="0" smtClean="0"/>
              <a:t>1-پستی/بسته بندی</a:t>
            </a:r>
          </a:p>
          <a:p>
            <a:pPr algn="r" rtl="1">
              <a:buNone/>
            </a:pPr>
            <a:r>
              <a:rPr lang="fa-IR" dirty="0" smtClean="0"/>
              <a:t>2-اسپری هایی که به صورت تجاری در دسترس هستند.</a:t>
            </a:r>
          </a:p>
          <a:p>
            <a:pPr algn="r" rtl="1">
              <a:buNone/>
            </a:pPr>
            <a:r>
              <a:rPr lang="fa-IR" dirty="0" smtClean="0"/>
              <a:t>3-غبارسازها</a:t>
            </a:r>
          </a:p>
          <a:p>
            <a:pPr algn="r" rtl="1">
              <a:buNone/>
            </a:pPr>
            <a:r>
              <a:rPr lang="fa-IR" dirty="0" smtClean="0"/>
              <a:t>4-سیستم های تهویه هوا</a:t>
            </a:r>
          </a:p>
          <a:p>
            <a:pPr algn="r" rtl="1">
              <a:buNone/>
            </a:pPr>
            <a:r>
              <a:rPr lang="fa-IR" dirty="0" smtClean="0"/>
              <a:t>5-دودسازها</a:t>
            </a:r>
          </a:p>
          <a:p>
            <a:pPr algn="r" rtl="1">
              <a:buNone/>
            </a:pPr>
            <a:r>
              <a:rPr lang="fa-IR" dirty="0" smtClean="0"/>
              <a:t>6-کپسول های اطفاء حریق</a:t>
            </a:r>
          </a:p>
          <a:p>
            <a:pPr algn="r" rtl="1">
              <a:buNone/>
            </a:pPr>
            <a:r>
              <a:rPr lang="fa-IR" dirty="0" smtClean="0"/>
              <a:t>7-دستگاه های هواساز</a:t>
            </a:r>
            <a:endParaRPr lang="fa-IR" dirty="0"/>
          </a:p>
        </p:txBody>
      </p:sp>
      <p:sp>
        <p:nvSpPr>
          <p:cNvPr id="4" name="Date Placeholder 3"/>
          <p:cNvSpPr>
            <a:spLocks noGrp="1"/>
          </p:cNvSpPr>
          <p:nvPr>
            <p:ph type="dt" sz="half" idx="10"/>
          </p:nvPr>
        </p:nvSpPr>
        <p:spPr/>
        <p:txBody>
          <a:bodyPr/>
          <a:lstStyle/>
          <a:p>
            <a:fld id="{38B50A07-8FF6-42D6-A5C4-AD649661049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FF00"/>
                </a:solidFill>
              </a:rPr>
              <a:t>راههای انتشار وپخش عوامل بیولوژیک-ادامه...</a:t>
            </a:r>
            <a:endParaRPr lang="fa-IR" dirty="0"/>
          </a:p>
        </p:txBody>
      </p:sp>
      <p:sp>
        <p:nvSpPr>
          <p:cNvPr id="3" name="Content Placeholder 2"/>
          <p:cNvSpPr>
            <a:spLocks noGrp="1"/>
          </p:cNvSpPr>
          <p:nvPr>
            <p:ph idx="1"/>
          </p:nvPr>
        </p:nvSpPr>
        <p:spPr/>
        <p:txBody>
          <a:bodyPr>
            <a:normAutofit lnSpcReduction="10000"/>
          </a:bodyPr>
          <a:lstStyle/>
          <a:p>
            <a:pPr algn="r" rtl="1">
              <a:buNone/>
            </a:pPr>
            <a:r>
              <a:rPr lang="fa-IR" dirty="0" smtClean="0">
                <a:solidFill>
                  <a:srgbClr val="FF0000"/>
                </a:solidFill>
              </a:rPr>
              <a:t>ب-آلودگی آب وغذا:</a:t>
            </a:r>
          </a:p>
          <a:p>
            <a:pPr algn="r" rtl="1">
              <a:buNone/>
            </a:pPr>
            <a:r>
              <a:rPr lang="fa-IR" dirty="0" smtClean="0"/>
              <a:t>1-وسایل غذاخوری انفرادی</a:t>
            </a:r>
          </a:p>
          <a:p>
            <a:pPr algn="r" rtl="1">
              <a:buNone/>
            </a:pPr>
            <a:r>
              <a:rPr lang="fa-IR" dirty="0" smtClean="0"/>
              <a:t>2-آلوده سازی زنجیره آبی-غذایی</a:t>
            </a:r>
          </a:p>
          <a:p>
            <a:pPr algn="r" rtl="1">
              <a:buNone/>
            </a:pPr>
            <a:r>
              <a:rPr lang="fa-IR" dirty="0" smtClean="0">
                <a:solidFill>
                  <a:srgbClr val="FF0000"/>
                </a:solidFill>
              </a:rPr>
              <a:t>ج-فرورفتن جسم خارجی دربدن:</a:t>
            </a:r>
          </a:p>
          <a:p>
            <a:pPr algn="r" rtl="1">
              <a:buNone/>
            </a:pPr>
            <a:r>
              <a:rPr lang="fa-IR" dirty="0" smtClean="0"/>
              <a:t>1-سوزن های آلوده</a:t>
            </a:r>
          </a:p>
          <a:p>
            <a:pPr algn="r" rtl="1">
              <a:buNone/>
            </a:pPr>
            <a:r>
              <a:rPr lang="fa-IR" dirty="0" smtClean="0"/>
              <a:t>2-پرتابه ها  مثل فشنگ،ترکش و...</a:t>
            </a:r>
          </a:p>
          <a:p>
            <a:pPr algn="r" rtl="1">
              <a:buNone/>
            </a:pPr>
            <a:r>
              <a:rPr lang="fa-IR" dirty="0" smtClean="0"/>
              <a:t>3-انواع گلوله های آلوده</a:t>
            </a:r>
          </a:p>
          <a:p>
            <a:pPr algn="r" rtl="1">
              <a:buNone/>
            </a:pPr>
            <a:r>
              <a:rPr lang="fa-IR" dirty="0" smtClean="0">
                <a:solidFill>
                  <a:srgbClr val="FF0000"/>
                </a:solidFill>
              </a:rPr>
              <a:t>د-تماس مستقیم با افراد وحیوانات</a:t>
            </a:r>
          </a:p>
          <a:p>
            <a:pPr algn="r" rtl="1">
              <a:buNone/>
            </a:pPr>
            <a:endParaRPr lang="fa-IR" dirty="0">
              <a:solidFill>
                <a:srgbClr val="FF0000"/>
              </a:solidFill>
            </a:endParaRPr>
          </a:p>
        </p:txBody>
      </p:sp>
      <p:sp>
        <p:nvSpPr>
          <p:cNvPr id="4" name="Date Placeholder 3"/>
          <p:cNvSpPr>
            <a:spLocks noGrp="1"/>
          </p:cNvSpPr>
          <p:nvPr>
            <p:ph type="dt" sz="half" idx="10"/>
          </p:nvPr>
        </p:nvSpPr>
        <p:spPr/>
        <p:txBody>
          <a:bodyPr/>
          <a:lstStyle/>
          <a:p>
            <a:fld id="{92182A41-969F-4ABB-909B-7128727DB478}"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عوامل تشدید کننده انتشار عوامل بیولوژیک</a:t>
            </a:r>
            <a:endParaRPr lang="fa-IR" dirty="0">
              <a:solidFill>
                <a:srgbClr val="FFFF00"/>
              </a:solidFill>
            </a:endParaRPr>
          </a:p>
        </p:txBody>
      </p:sp>
      <p:sp>
        <p:nvSpPr>
          <p:cNvPr id="3" name="Content Placeholder 2"/>
          <p:cNvSpPr>
            <a:spLocks noGrp="1"/>
          </p:cNvSpPr>
          <p:nvPr>
            <p:ph idx="1"/>
          </p:nvPr>
        </p:nvSpPr>
        <p:spPr/>
        <p:txBody>
          <a:bodyPr/>
          <a:lstStyle/>
          <a:p>
            <a:pPr algn="r" rtl="1">
              <a:buNone/>
            </a:pPr>
            <a:r>
              <a:rPr lang="fa-IR" dirty="0" smtClean="0"/>
              <a:t>1-هوای ابری یا هنگام شب</a:t>
            </a:r>
          </a:p>
          <a:p>
            <a:pPr algn="r" rtl="1">
              <a:buNone/>
            </a:pPr>
            <a:r>
              <a:rPr lang="fa-IR" dirty="0" smtClean="0"/>
              <a:t>2-بادملایم</a:t>
            </a:r>
          </a:p>
          <a:p>
            <a:pPr algn="r" rtl="1">
              <a:buNone/>
            </a:pPr>
            <a:r>
              <a:rPr lang="fa-IR" dirty="0" smtClean="0"/>
              <a:t>3-جابجایی افراد پیاده وسواره</a:t>
            </a:r>
          </a:p>
          <a:p>
            <a:pPr algn="r" rtl="1">
              <a:buNone/>
            </a:pPr>
            <a:r>
              <a:rPr lang="fa-IR" dirty="0" smtClean="0"/>
              <a:t>4-یکنواختی عوارض زمین</a:t>
            </a:r>
          </a:p>
          <a:p>
            <a:pPr algn="r" rtl="1">
              <a:buNone/>
            </a:pPr>
            <a:r>
              <a:rPr lang="fa-IR" dirty="0" smtClean="0"/>
              <a:t>5-تجهیزات تهویه فعال درساختمانها</a:t>
            </a:r>
          </a:p>
          <a:p>
            <a:pPr algn="r" rtl="1">
              <a:buNone/>
            </a:pPr>
            <a:r>
              <a:rPr lang="fa-IR" dirty="0" smtClean="0"/>
              <a:t>6-اماکن پرجمعیت</a:t>
            </a:r>
            <a:endParaRPr lang="fa-IR" dirty="0"/>
          </a:p>
        </p:txBody>
      </p:sp>
      <p:sp>
        <p:nvSpPr>
          <p:cNvPr id="4" name="Date Placeholder 3"/>
          <p:cNvSpPr>
            <a:spLocks noGrp="1"/>
          </p:cNvSpPr>
          <p:nvPr>
            <p:ph type="dt" sz="half" idx="10"/>
          </p:nvPr>
        </p:nvSpPr>
        <p:spPr/>
        <p:txBody>
          <a:bodyPr/>
          <a:lstStyle/>
          <a:p>
            <a:fld id="{42F2C088-C0DC-4007-ABBB-B0609072B1DC}"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عوامل کند کننده انتشار عوامل بیولوژیک</a:t>
            </a:r>
            <a:endParaRPr lang="fa-IR" dirty="0"/>
          </a:p>
        </p:txBody>
      </p:sp>
      <p:sp>
        <p:nvSpPr>
          <p:cNvPr id="3" name="Content Placeholder 2"/>
          <p:cNvSpPr>
            <a:spLocks noGrp="1"/>
          </p:cNvSpPr>
          <p:nvPr>
            <p:ph idx="1"/>
          </p:nvPr>
        </p:nvSpPr>
        <p:spPr/>
        <p:txBody>
          <a:bodyPr/>
          <a:lstStyle/>
          <a:p>
            <a:pPr algn="r" rtl="1">
              <a:buNone/>
            </a:pPr>
            <a:r>
              <a:rPr lang="fa-IR" dirty="0" smtClean="0"/>
              <a:t>1-تابش مستقیم نورخورشید</a:t>
            </a:r>
          </a:p>
          <a:p>
            <a:pPr algn="r" rtl="1">
              <a:buNone/>
            </a:pPr>
            <a:r>
              <a:rPr lang="fa-IR" dirty="0" smtClean="0"/>
              <a:t>2-بارشهای جوّی</a:t>
            </a:r>
          </a:p>
          <a:p>
            <a:pPr algn="r" rtl="1">
              <a:buNone/>
            </a:pPr>
            <a:r>
              <a:rPr lang="fa-IR" dirty="0" smtClean="0"/>
              <a:t>3-باد سریع یا عدم وجود باد</a:t>
            </a:r>
          </a:p>
          <a:p>
            <a:pPr algn="r" rtl="1">
              <a:buNone/>
            </a:pPr>
            <a:r>
              <a:rPr lang="fa-IR" dirty="0" smtClean="0"/>
              <a:t>4-فقدان سیستم های تهویه ای فعال</a:t>
            </a:r>
            <a:endParaRPr lang="fa-IR" dirty="0"/>
          </a:p>
        </p:txBody>
      </p:sp>
      <p:sp>
        <p:nvSpPr>
          <p:cNvPr id="4" name="Date Placeholder 3"/>
          <p:cNvSpPr>
            <a:spLocks noGrp="1"/>
          </p:cNvSpPr>
          <p:nvPr>
            <p:ph type="dt" sz="half" idx="10"/>
          </p:nvPr>
        </p:nvSpPr>
        <p:spPr/>
        <p:txBody>
          <a:bodyPr/>
          <a:lstStyle/>
          <a:p>
            <a:fld id="{83450E86-D818-4B4B-90A1-F98A6BAC3355}"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روشهای تهیه ودسترسی به عوامل بیولوژیک</a:t>
            </a:r>
            <a:endParaRPr lang="fa-IR" dirty="0"/>
          </a:p>
        </p:txBody>
      </p:sp>
      <p:sp>
        <p:nvSpPr>
          <p:cNvPr id="3" name="Content Placeholder 2"/>
          <p:cNvSpPr>
            <a:spLocks noGrp="1"/>
          </p:cNvSpPr>
          <p:nvPr>
            <p:ph idx="1"/>
          </p:nvPr>
        </p:nvSpPr>
        <p:spPr/>
        <p:txBody>
          <a:bodyPr>
            <a:normAutofit fontScale="92500" lnSpcReduction="20000"/>
          </a:bodyPr>
          <a:lstStyle/>
          <a:p>
            <a:pPr algn="r" rtl="1">
              <a:buNone/>
            </a:pPr>
            <a:r>
              <a:rPr lang="fa-IR" dirty="0" smtClean="0"/>
              <a:t>1-یک دولت تامین کننده</a:t>
            </a:r>
          </a:p>
          <a:p>
            <a:pPr algn="r" rtl="1">
              <a:buNone/>
            </a:pPr>
            <a:r>
              <a:rPr lang="fa-IR" dirty="0" smtClean="0"/>
              <a:t>2-منحرف سازی مسیرهای حمل ونقل</a:t>
            </a:r>
          </a:p>
          <a:p>
            <a:pPr algn="r" rtl="1">
              <a:buNone/>
            </a:pPr>
            <a:r>
              <a:rPr lang="fa-IR" dirty="0" smtClean="0"/>
              <a:t>3-منابع طبیعی</a:t>
            </a:r>
          </a:p>
          <a:p>
            <a:pPr algn="r" rtl="1">
              <a:buNone/>
            </a:pPr>
            <a:r>
              <a:rPr lang="fa-IR" dirty="0" smtClean="0"/>
              <a:t>4-سرقت ازدانشگاه ها،آزمایشگاه های میکروب شناسی، دامپزشکی وصنایع</a:t>
            </a:r>
          </a:p>
          <a:p>
            <a:pPr algn="r" rtl="1">
              <a:buNone/>
            </a:pPr>
            <a:r>
              <a:rPr lang="fa-IR" dirty="0" smtClean="0"/>
              <a:t>5-رخنه تبهکارانه درسیستم های ایمنی وامنیتی آزمایشگاه ها</a:t>
            </a:r>
          </a:p>
          <a:p>
            <a:pPr algn="r" rtl="1">
              <a:buNone/>
            </a:pPr>
            <a:r>
              <a:rPr lang="fa-IR" dirty="0" smtClean="0"/>
              <a:t>6-همکاری وتبانی دو جانبه محققین ومتخصصین(فروش اطلاعات)</a:t>
            </a:r>
          </a:p>
          <a:p>
            <a:pPr algn="r" rtl="1">
              <a:buNone/>
            </a:pPr>
            <a:r>
              <a:rPr lang="fa-IR" dirty="0" smtClean="0"/>
              <a:t>7-کسب اطلاعات کتابخانه ای واینترنتی برای آماده سازی وتولید عوامل بیولوژیک </a:t>
            </a:r>
            <a:endParaRPr lang="fa-IR" dirty="0"/>
          </a:p>
        </p:txBody>
      </p:sp>
      <p:sp>
        <p:nvSpPr>
          <p:cNvPr id="4" name="Date Placeholder 3"/>
          <p:cNvSpPr>
            <a:spLocks noGrp="1"/>
          </p:cNvSpPr>
          <p:nvPr>
            <p:ph type="dt" sz="half" idx="10"/>
          </p:nvPr>
        </p:nvSpPr>
        <p:spPr/>
        <p:txBody>
          <a:bodyPr/>
          <a:lstStyle/>
          <a:p>
            <a:fld id="{8D52165F-5FE2-48DD-BA2B-AC19D2A23CE4}"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rPr>
              <a:t>تشخیص عوامل بیولوژیک</a:t>
            </a:r>
            <a:endParaRPr lang="fa-IR" dirty="0">
              <a:solidFill>
                <a:srgbClr val="FFFF00"/>
              </a:solidFill>
            </a:endParaRPr>
          </a:p>
        </p:txBody>
      </p:sp>
      <p:sp>
        <p:nvSpPr>
          <p:cNvPr id="3" name="Content Placeholder 2"/>
          <p:cNvSpPr>
            <a:spLocks noGrp="1"/>
          </p:cNvSpPr>
          <p:nvPr>
            <p:ph idx="1"/>
          </p:nvPr>
        </p:nvSpPr>
        <p:spPr/>
        <p:txBody>
          <a:bodyPr/>
          <a:lstStyle/>
          <a:p>
            <a:pPr algn="r" rtl="1"/>
            <a:r>
              <a:rPr lang="fa-IR" dirty="0" smtClean="0"/>
              <a:t>اصول اساسی کنترل حملات بیولوژیکی بر توانایی سریع در ارائه خدمات بهداشتی و درمانی استوار است. آگاهی از نوع و نحوه حمله بیولوژیک امکان مقابله با آن را فراهم میکند از این رو آماده سازي برنامه هاي جامع که در شرایط مختلف قادر به پاسخگویی و مهار بحران باشد بسیار حائز اهمیت است. براي دفاع در برابر عوامل بیولوژیک مدل ها و طرح هاي متعدد ارائه شده است. مهمترین اقدامات، تشخیص سریع حملات بیولوژیک و شناسایی عوامل مولد آنهاست.</a:t>
            </a:r>
            <a:endParaRPr lang="fa-IR" dirty="0"/>
          </a:p>
        </p:txBody>
      </p:sp>
      <p:sp>
        <p:nvSpPr>
          <p:cNvPr id="4" name="Date Placeholder 3"/>
          <p:cNvSpPr>
            <a:spLocks noGrp="1"/>
          </p:cNvSpPr>
          <p:nvPr>
            <p:ph type="dt" sz="half" idx="10"/>
          </p:nvPr>
        </p:nvSpPr>
        <p:spPr/>
        <p:txBody>
          <a:bodyPr/>
          <a:lstStyle/>
          <a:p>
            <a:fld id="{8B349CE7-4D8A-4925-83A6-B3454D0DF17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
            </a:r>
            <a:br>
              <a:rPr lang="fa-IR" dirty="0" smtClean="0">
                <a:solidFill>
                  <a:schemeClr val="bg2">
                    <a:lumMod val="50000"/>
                  </a:schemeClr>
                </a:solidFill>
              </a:rPr>
            </a:br>
            <a:r>
              <a:rPr lang="fa-IR" sz="4000" dirty="0" smtClean="0">
                <a:solidFill>
                  <a:schemeClr val="bg2">
                    <a:lumMod val="50000"/>
                  </a:schemeClr>
                </a:solidFill>
              </a:rPr>
              <a:t>فصل چهارم:اصول کنترل آلودگی وتجهیزات مورد نیاز برای محافظت در برابر عوامل بیولوژیک</a:t>
            </a:r>
            <a:r>
              <a:rPr lang="fa-IR" dirty="0" smtClean="0">
                <a:solidFill>
                  <a:schemeClr val="bg2">
                    <a:lumMod val="50000"/>
                  </a:schemeClr>
                </a:solidFill>
              </a:rPr>
              <a:t/>
            </a:r>
            <a:br>
              <a:rPr lang="fa-IR" dirty="0" smtClean="0">
                <a:solidFill>
                  <a:schemeClr val="bg2">
                    <a:lumMod val="50000"/>
                  </a:schemeClr>
                </a:solidFill>
              </a:rPr>
            </a:br>
            <a:endParaRPr lang="fa-IR" dirty="0"/>
          </a:p>
        </p:txBody>
      </p:sp>
      <p:sp>
        <p:nvSpPr>
          <p:cNvPr id="3" name="Content Placeholder 2"/>
          <p:cNvSpPr>
            <a:spLocks noGrp="1"/>
          </p:cNvSpPr>
          <p:nvPr>
            <p:ph idx="1"/>
          </p:nvPr>
        </p:nvSpPr>
        <p:spPr>
          <a:xfrm>
            <a:off x="457200" y="3505200"/>
            <a:ext cx="8229600" cy="2620963"/>
          </a:xfrm>
        </p:spPr>
        <p:txBody>
          <a:bodyPr>
            <a:normAutofit/>
          </a:bodyPr>
          <a:lstStyle/>
          <a:p>
            <a:pPr algn="r" rtl="1">
              <a:buNone/>
            </a:pPr>
            <a:endParaRPr lang="fa-IR" i="1" dirty="0" smtClean="0"/>
          </a:p>
        </p:txBody>
      </p:sp>
      <p:sp>
        <p:nvSpPr>
          <p:cNvPr id="4" name="Date Placeholder 3"/>
          <p:cNvSpPr>
            <a:spLocks noGrp="1"/>
          </p:cNvSpPr>
          <p:nvPr>
            <p:ph type="dt" sz="half" idx="10"/>
          </p:nvPr>
        </p:nvSpPr>
        <p:spPr/>
        <p:txBody>
          <a:bodyPr/>
          <a:lstStyle/>
          <a:p>
            <a:fld id="{3E88E629-71E8-439B-804B-95CD5831A23D}"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pic>
        <p:nvPicPr>
          <p:cNvPr id="63490" name="Picture 2"/>
          <p:cNvPicPr>
            <a:picLocks noChangeAspect="1" noChangeArrowheads="1"/>
          </p:cNvPicPr>
          <p:nvPr/>
        </p:nvPicPr>
        <p:blipFill>
          <a:blip r:embed="rId2" cstate="print"/>
          <a:srcRect/>
          <a:stretch>
            <a:fillRect/>
          </a:stretch>
        </p:blipFill>
        <p:spPr bwMode="auto">
          <a:xfrm>
            <a:off x="0" y="0"/>
            <a:ext cx="9324975"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اصول کنترل آلودگی وتجهیزات مورد نیاز برای محافظت در برابر عوامل بیولوژیک</a:t>
            </a:r>
            <a:br>
              <a:rPr lang="fa-IR" dirty="0" smtClean="0">
                <a:solidFill>
                  <a:schemeClr val="bg2">
                    <a:lumMod val="50000"/>
                  </a:schemeClr>
                </a:solidFill>
              </a:rPr>
            </a:br>
            <a:endParaRPr lang="fa-IR" dirty="0"/>
          </a:p>
        </p:txBody>
      </p:sp>
      <p:sp>
        <p:nvSpPr>
          <p:cNvPr id="3" name="Content Placeholder 2"/>
          <p:cNvSpPr>
            <a:spLocks noGrp="1"/>
          </p:cNvSpPr>
          <p:nvPr>
            <p:ph idx="1"/>
          </p:nvPr>
        </p:nvSpPr>
        <p:spPr/>
        <p:txBody>
          <a:bodyPr>
            <a:normAutofit fontScale="85000" lnSpcReduction="20000"/>
          </a:bodyPr>
          <a:lstStyle/>
          <a:p>
            <a:pPr algn="r" rtl="1">
              <a:buNone/>
            </a:pPr>
            <a:r>
              <a:rPr lang="ar-SA" dirty="0" smtClean="0">
                <a:cs typeface="B Titr" pitchFamily="2" charset="-78"/>
              </a:rPr>
              <a:t>اصول كنترل آلودگي و انتخاب تجهيزات حفاظت فردي</a:t>
            </a:r>
            <a:endParaRPr lang="en-US" b="1" dirty="0" smtClean="0">
              <a:cs typeface="B Titr" pitchFamily="2" charset="-78"/>
            </a:endParaRPr>
          </a:p>
          <a:p>
            <a:pPr algn="r" rtl="1"/>
            <a:r>
              <a:rPr lang="fa-IR" dirty="0" smtClean="0"/>
              <a:t>اطمينان حاصل كنيد كه ايمني افراد تيمهاي تخصصي كه وارد منطقه آلوده مي شوند به طور كامل رعايت مي گردد، وسايل حفاظت فردي مناسب (</a:t>
            </a:r>
            <a:r>
              <a:rPr lang="en-US" dirty="0" smtClean="0"/>
              <a:t>PPE</a:t>
            </a:r>
            <a:r>
              <a:rPr lang="fa-IR" dirty="0" smtClean="0"/>
              <a:t>) بر اساس دستورالعملهاي رفع آلودگي براي آنها انتخاب شده اند و كاركنان بهداشت و درمان نيز در محل حضور دارند.</a:t>
            </a:r>
            <a:endParaRPr lang="en-US" dirty="0" smtClean="0"/>
          </a:p>
          <a:p>
            <a:pPr algn="r" rtl="1"/>
            <a:r>
              <a:rPr lang="fa-IR" dirty="0" smtClean="0"/>
              <a:t>به محض اينكه اطمينان حاصل شد كه هيچ گونه خطر جانبي مانند انفجار، آسيبهاي شيميايي يا پرتوي وجود ندارد و پس از مشخص شدن موارد زير، </a:t>
            </a:r>
            <a:r>
              <a:rPr lang="en-US" dirty="0" smtClean="0"/>
              <a:t>PPE</a:t>
            </a:r>
            <a:r>
              <a:rPr lang="fa-IR" dirty="0" smtClean="0"/>
              <a:t> مناسب بايد انتخاب و به كار گرفته شود:</a:t>
            </a:r>
            <a:endParaRPr lang="en-US" dirty="0" smtClean="0"/>
          </a:p>
          <a:p>
            <a:pPr lvl="0" algn="r" rtl="1"/>
            <a:r>
              <a:rPr lang="fa-IR" dirty="0" smtClean="0"/>
              <a:t>نوع آلودگي بيولوژيك</a:t>
            </a:r>
            <a:endParaRPr lang="en-US" dirty="0" smtClean="0"/>
          </a:p>
          <a:p>
            <a:pPr lvl="0" algn="r" rtl="1"/>
            <a:r>
              <a:rPr lang="fa-IR" dirty="0" smtClean="0"/>
              <a:t>مسيرهاي ورود و اقامت افراد تيم در محل آلوده</a:t>
            </a:r>
            <a:endParaRPr lang="en-US" dirty="0" smtClean="0"/>
          </a:p>
          <a:p>
            <a:pPr lvl="0" algn="r" rtl="1"/>
            <a:r>
              <a:rPr lang="fa-IR" dirty="0" smtClean="0"/>
              <a:t>شرايط محيطي</a:t>
            </a:r>
            <a:endParaRPr lang="en-US" dirty="0" smtClean="0"/>
          </a:p>
          <a:p>
            <a:pPr algn="r" rtl="1"/>
            <a:endParaRPr lang="fa-IR" dirty="0"/>
          </a:p>
        </p:txBody>
      </p:sp>
      <p:sp>
        <p:nvSpPr>
          <p:cNvPr id="4" name="Date Placeholder 3"/>
          <p:cNvSpPr>
            <a:spLocks noGrp="1"/>
          </p:cNvSpPr>
          <p:nvPr>
            <p:ph type="dt" sz="half" idx="10"/>
          </p:nvPr>
        </p:nvSpPr>
        <p:spPr/>
        <p:txBody>
          <a:bodyPr/>
          <a:lstStyle/>
          <a:p>
            <a:fld id="{AFB0DDB8-61ED-49AF-BDBA-7E78A185848C}"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pic>
        <p:nvPicPr>
          <p:cNvPr id="624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پدافند</a:t>
            </a:r>
            <a:endParaRPr lang="fa-IR" dirty="0"/>
          </a:p>
        </p:txBody>
      </p:sp>
      <p:sp>
        <p:nvSpPr>
          <p:cNvPr id="3" name="Content Placeholder 2"/>
          <p:cNvSpPr>
            <a:spLocks noGrp="1"/>
          </p:cNvSpPr>
          <p:nvPr>
            <p:ph idx="1"/>
          </p:nvPr>
        </p:nvSpPr>
        <p:spPr/>
        <p:txBody>
          <a:bodyPr>
            <a:normAutofit/>
          </a:bodyPr>
          <a:lstStyle/>
          <a:p>
            <a:pPr algn="just" rtl="1"/>
            <a:r>
              <a:rPr lang="fa-IR" dirty="0" smtClean="0"/>
              <a:t>پدافند </a:t>
            </a:r>
            <a:r>
              <a:rPr lang="fa-IR" dirty="0" smtClean="0"/>
              <a:t>غیر عامل به مجموعه اقداماتي اطلاق مي‌گردد كه مستلزم بكارگيري جنگ افزار نبوده و با اجراي آن مي‌توان از وارد شدن خسارات مالي به تجهيزات و تاسيسات حياتي و حساس نظامي و غيرنظامي و تلفات انساني جلوگيري نموده و يا ميزان اين خسارات و تلفات را به حداقل ممكن كاهش داد. </a:t>
            </a:r>
            <a:endParaRPr lang="fa-IR" dirty="0"/>
          </a:p>
        </p:txBody>
      </p:sp>
      <p:sp>
        <p:nvSpPr>
          <p:cNvPr id="4" name="Date Placeholder 3"/>
          <p:cNvSpPr>
            <a:spLocks noGrp="1"/>
          </p:cNvSpPr>
          <p:nvPr>
            <p:ph type="dt" sz="half" idx="10"/>
          </p:nvPr>
        </p:nvSpPr>
        <p:spPr/>
        <p:txBody>
          <a:bodyPr/>
          <a:lstStyle/>
          <a:p>
            <a:fld id="{036F3B62-CD76-45FC-88C0-07722F71AE2C}"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اصول کنترل آلودگی وتجهیزات مورد نیاز برای محافظت در برابر عوامل بیولوژیک</a:t>
            </a:r>
            <a:br>
              <a:rPr lang="fa-IR" dirty="0" smtClean="0">
                <a:solidFill>
                  <a:schemeClr val="bg2">
                    <a:lumMod val="50000"/>
                  </a:schemeClr>
                </a:solidFill>
              </a:rPr>
            </a:br>
            <a:endParaRPr lang="fa-IR" dirty="0"/>
          </a:p>
        </p:txBody>
      </p:sp>
      <p:sp>
        <p:nvSpPr>
          <p:cNvPr id="3" name="Content Placeholder 2"/>
          <p:cNvSpPr>
            <a:spLocks noGrp="1"/>
          </p:cNvSpPr>
          <p:nvPr>
            <p:ph idx="1"/>
          </p:nvPr>
        </p:nvSpPr>
        <p:spPr/>
        <p:txBody>
          <a:bodyPr>
            <a:normAutofit fontScale="85000" lnSpcReduction="20000"/>
          </a:bodyPr>
          <a:lstStyle/>
          <a:p>
            <a:pPr algn="r" rtl="1">
              <a:buNone/>
            </a:pPr>
            <a:r>
              <a:rPr lang="fa-IR" sz="2800" dirty="0" smtClean="0">
                <a:cs typeface="B Titr" pitchFamily="2" charset="-78"/>
              </a:rPr>
              <a:t>به طور خلاصه حداقل استاندارد در مراحل آلودگي زدايي به ترتيب اولويت به شرح زير است:</a:t>
            </a:r>
            <a:endParaRPr lang="en-US" sz="2800" dirty="0" smtClean="0">
              <a:cs typeface="B Titr" pitchFamily="2" charset="-78"/>
            </a:endParaRPr>
          </a:p>
          <a:p>
            <a:pPr lvl="0" algn="r" rtl="1"/>
            <a:r>
              <a:rPr lang="ar-SA" dirty="0" smtClean="0"/>
              <a:t>سطح خارجي لباس افراد با اسپري نمودن آب و صابون به آرامي شسته شود.</a:t>
            </a:r>
            <a:endParaRPr lang="en-US" dirty="0" smtClean="0"/>
          </a:p>
          <a:p>
            <a:pPr lvl="0" algn="r" rtl="1"/>
            <a:r>
              <a:rPr lang="ar-SA" dirty="0" smtClean="0"/>
              <a:t>پس از انجام عمليات استاندارد بايد لباس افراد را خارج ساخت.</a:t>
            </a:r>
            <a:endParaRPr lang="en-US" dirty="0" smtClean="0"/>
          </a:p>
          <a:p>
            <a:pPr lvl="0" algn="r" rtl="1"/>
            <a:r>
              <a:rPr lang="ar-SA" dirty="0" smtClean="0"/>
              <a:t>اين افراد بايد تمام بدن خود را با آب و صابون بشويند.</a:t>
            </a:r>
            <a:endParaRPr lang="en-US" dirty="0" smtClean="0"/>
          </a:p>
          <a:p>
            <a:pPr lvl="0" algn="r" rtl="1"/>
            <a:r>
              <a:rPr lang="ar-SA" dirty="0" smtClean="0"/>
              <a:t>بايد تمام تجهيزات و سطح بيروني كيسه هاي حاوي نمونه ها را كه از صحنه حادثه جمع آوري شده اند آلودگي زدايي كرد.</a:t>
            </a:r>
            <a:endParaRPr lang="en-US" dirty="0" smtClean="0"/>
          </a:p>
          <a:p>
            <a:pPr lvl="0" algn="r" rtl="1"/>
            <a:r>
              <a:rPr lang="ar-SA" dirty="0" smtClean="0"/>
              <a:t>بايد تمام وسايل و مواد آلوده به عنوان مواد خطرناك، تلقي شده و منهدم شوند.</a:t>
            </a:r>
            <a:endParaRPr lang="en-US" dirty="0" smtClean="0"/>
          </a:p>
          <a:p>
            <a:pPr algn="r" rtl="1"/>
            <a:r>
              <a:rPr lang="ar-SA" dirty="0" smtClean="0"/>
              <a:t>آلودگي احتمالي باقيمانده در محل بايد شناسايي و احتمال وجود آن رد شود.</a:t>
            </a:r>
            <a:endParaRPr lang="fa-IR" dirty="0"/>
          </a:p>
        </p:txBody>
      </p:sp>
      <p:sp>
        <p:nvSpPr>
          <p:cNvPr id="4" name="Date Placeholder 3"/>
          <p:cNvSpPr>
            <a:spLocks noGrp="1"/>
          </p:cNvSpPr>
          <p:nvPr>
            <p:ph type="dt" sz="half" idx="10"/>
          </p:nvPr>
        </p:nvSpPr>
        <p:spPr/>
        <p:txBody>
          <a:bodyPr/>
          <a:lstStyle/>
          <a:p>
            <a:fld id="{C5645845-8B75-4DD3-97C8-7436F89CC2D0}"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pic>
        <p:nvPicPr>
          <p:cNvPr id="614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normAutofit fontScale="85000" lnSpcReduction="10000"/>
          </a:bodyPr>
          <a:lstStyle/>
          <a:p>
            <a:pPr algn="r" rtl="1"/>
            <a:r>
              <a:rPr lang="ar-SA" b="1" dirty="0" smtClean="0"/>
              <a:t>سطح بندي تجهيزات حفاظت فردي (</a:t>
            </a:r>
            <a:r>
              <a:rPr lang="en-US" b="1" dirty="0" smtClean="0"/>
              <a:t>PPE</a:t>
            </a:r>
            <a:r>
              <a:rPr lang="ar-SA" b="1" dirty="0" smtClean="0"/>
              <a:t>) </a:t>
            </a:r>
            <a:endParaRPr lang="en-US" dirty="0" smtClean="0"/>
          </a:p>
          <a:p>
            <a:pPr algn="r" rtl="1">
              <a:buNone/>
            </a:pPr>
            <a:r>
              <a:rPr lang="fa-IR" i="1" dirty="0" smtClean="0"/>
              <a:t>-</a:t>
            </a:r>
            <a:r>
              <a:rPr lang="ar-SA" i="1" dirty="0" smtClean="0"/>
              <a:t>سطح </a:t>
            </a:r>
            <a:r>
              <a:rPr lang="en-US" i="1" dirty="0" smtClean="0"/>
              <a:t>A</a:t>
            </a:r>
            <a:endParaRPr lang="fa-IR" i="1" dirty="0" smtClean="0"/>
          </a:p>
          <a:p>
            <a:pPr algn="r" rtl="1"/>
            <a:r>
              <a:rPr lang="fa-IR" dirty="0" smtClean="0"/>
              <a:t>اين نوع تجهيزات علاوه بر محافظت فرد در برابر عوامل تهدیدات بیولوژیک و شیمیایی، سطح بالايي از حفاظت را در برابر عوامل آلوده كننده تنفسي و پوستي در افرادي كه در معرض عواملي مانند مايعات سمي، يا فرآورده هاي آئروسلی قرار گرفته اند ايجاد مي كنند و داراي يك دستگاه تنفس مستقل و كامل (</a:t>
            </a:r>
            <a:r>
              <a:rPr lang="en-US" dirty="0" smtClean="0"/>
              <a:t>SCBA</a:t>
            </a:r>
            <a:r>
              <a:rPr lang="fa-IR" dirty="0" smtClean="0"/>
              <a:t>) در داخل خود مي باشند. اين مجموعه توسط يك لباس يكسره و نفوذ ناپذير نسبت به گاز و نيز دستكشها و چكمه هاي مقاوم به عوامل  میکروبی و شيميايي محصور شده است.</a:t>
            </a:r>
            <a:endParaRPr lang="en-US" dirty="0" smtClean="0"/>
          </a:p>
          <a:p>
            <a:r>
              <a:rPr lang="en-US" b="1" dirty="0" smtClean="0"/>
              <a:t>Self-Contained Breathing Apparatus</a:t>
            </a:r>
            <a:endParaRPr lang="en-US" dirty="0" smtClean="0"/>
          </a:p>
          <a:p>
            <a:pPr algn="r" rtl="1"/>
            <a:endParaRPr lang="fa-IR" dirty="0"/>
          </a:p>
        </p:txBody>
      </p:sp>
      <p:sp>
        <p:nvSpPr>
          <p:cNvPr id="4" name="Date Placeholder 3"/>
          <p:cNvSpPr>
            <a:spLocks noGrp="1"/>
          </p:cNvSpPr>
          <p:nvPr>
            <p:ph type="dt" sz="half" idx="10"/>
          </p:nvPr>
        </p:nvSpPr>
        <p:spPr/>
        <p:txBody>
          <a:bodyPr/>
          <a:lstStyle/>
          <a:p>
            <a:fld id="{CE4E0ECA-C5B7-4C93-B7C5-41CF47D8E5E2}"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0522c"/>
          <p:cNvPicPr>
            <a:picLocks noChangeAspect="1" noChangeArrowheads="1"/>
          </p:cNvPicPr>
          <p:nvPr/>
        </p:nvPicPr>
        <p:blipFill>
          <a:blip r:embed="rId2" cstate="print">
            <a:grayscl/>
          </a:blip>
          <a:srcRect/>
          <a:stretch>
            <a:fillRect/>
          </a:stretch>
        </p:blipFill>
        <p:spPr bwMode="auto">
          <a:xfrm>
            <a:off x="3352800" y="0"/>
            <a:ext cx="38862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E2A36C09-5C0F-475D-94C1-1A14D2697C27}" type="datetime1">
              <a:rPr lang="en-US" smtClean="0"/>
              <a:pPr/>
              <a:t>10/25/2014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اصول کنترل آلودگی وتجهیزات مورد نیاز برای محافظت در برابر عوامل بیولوژیک</a:t>
            </a:r>
            <a:br>
              <a:rPr lang="fa-IR" dirty="0" smtClean="0">
                <a:solidFill>
                  <a:schemeClr val="bg2">
                    <a:lumMod val="50000"/>
                  </a:schemeClr>
                </a:solidFill>
              </a:rPr>
            </a:br>
            <a:endParaRPr lang="fa-IR" dirty="0"/>
          </a:p>
        </p:txBody>
      </p:sp>
      <p:sp>
        <p:nvSpPr>
          <p:cNvPr id="3" name="Content Placeholder 2"/>
          <p:cNvSpPr>
            <a:spLocks noGrp="1"/>
          </p:cNvSpPr>
          <p:nvPr>
            <p:ph idx="1"/>
          </p:nvPr>
        </p:nvSpPr>
        <p:spPr/>
        <p:txBody>
          <a:bodyPr>
            <a:normAutofit fontScale="85000" lnSpcReduction="20000"/>
          </a:bodyPr>
          <a:lstStyle/>
          <a:p>
            <a:pPr algn="r" rtl="1"/>
            <a:r>
              <a:rPr lang="ar-SA" i="1" dirty="0" smtClean="0"/>
              <a:t>سطح </a:t>
            </a:r>
            <a:r>
              <a:rPr lang="en-US" i="1" dirty="0" smtClean="0"/>
              <a:t>B</a:t>
            </a:r>
            <a:endParaRPr lang="en-US" b="1" i="1" dirty="0" smtClean="0"/>
          </a:p>
          <a:p>
            <a:pPr algn="r" rtl="1"/>
            <a:r>
              <a:rPr lang="fa-IR" dirty="0" smtClean="0"/>
              <a:t>اين نوع تجهيزات فقط، حفاظت بالايي را در برابر آسيبهاي ريوي ايجاد مي كنند و شامل يك لباس يكسره نفوذ ناپذير نسبت به موادي كه در محيط به صورت مايع پاشيده مي شوند (نسبت به گاز نفوذ پذير است)، تجهيزات تنفسي مستقل، دستكشها و چكمه هاي مقاوم به عوامل میکروبی و شيميايي مي باشند.</a:t>
            </a:r>
            <a:endParaRPr lang="en-US" dirty="0" smtClean="0"/>
          </a:p>
          <a:p>
            <a:pPr algn="r" rtl="1"/>
            <a:r>
              <a:rPr lang="ar-SA" i="1" dirty="0" smtClean="0"/>
              <a:t>سطح </a:t>
            </a:r>
            <a:r>
              <a:rPr lang="en-US" i="1" dirty="0" smtClean="0"/>
              <a:t>C</a:t>
            </a:r>
            <a:endParaRPr lang="en-US" b="1" i="1" dirty="0" smtClean="0"/>
          </a:p>
          <a:p>
            <a:pPr algn="r" rtl="1"/>
            <a:r>
              <a:rPr lang="fa-IR" dirty="0" smtClean="0"/>
              <a:t>اين نوع تجهيزات، فرد را در مقابل عوامل تنفسي و برخي عوامل پاشيدني محافظت نموده و شامل يك روكش سراسري، دستكش، روكفشي و يك دستگاه تنفسي تمام رخ يا </a:t>
            </a:r>
            <a:r>
              <a:rPr lang="en-US" dirty="0" smtClean="0"/>
              <a:t>PAPR</a:t>
            </a:r>
            <a:r>
              <a:rPr lang="fa-IR" dirty="0" smtClean="0"/>
              <a:t> (دستگاه تنفس تصفيه كننده و تقويت كننده هوا با فيلتر </a:t>
            </a:r>
            <a:r>
              <a:rPr lang="en-US" dirty="0" smtClean="0"/>
              <a:t>HEPA</a:t>
            </a:r>
            <a:r>
              <a:rPr lang="fa-IR" dirty="0" smtClean="0"/>
              <a:t> با قدرت بسيار بالاي تفكيك ذرات) هستند.</a:t>
            </a:r>
            <a:endParaRPr lang="en-US" dirty="0" smtClean="0"/>
          </a:p>
          <a:p>
            <a:pPr algn="r" rtl="1">
              <a:buNone/>
            </a:pPr>
            <a:endParaRPr lang="fa-IR" i="1" dirty="0" smtClean="0"/>
          </a:p>
        </p:txBody>
      </p:sp>
      <p:sp>
        <p:nvSpPr>
          <p:cNvPr id="4" name="Date Placeholder 3"/>
          <p:cNvSpPr>
            <a:spLocks noGrp="1"/>
          </p:cNvSpPr>
          <p:nvPr>
            <p:ph type="dt" sz="half" idx="10"/>
          </p:nvPr>
        </p:nvSpPr>
        <p:spPr/>
        <p:txBody>
          <a:bodyPr/>
          <a:lstStyle/>
          <a:p>
            <a:fld id="{ECD6E5DE-4D39-414F-B1C5-FA91856898C7}"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
            </a:r>
            <a:br>
              <a:rPr lang="fa-IR" dirty="0" smtClean="0">
                <a:solidFill>
                  <a:schemeClr val="bg2">
                    <a:lumMod val="50000"/>
                  </a:schemeClr>
                </a:solidFill>
              </a:rPr>
            </a:br>
            <a:r>
              <a:rPr lang="fa-IR" dirty="0" smtClean="0">
                <a:solidFill>
                  <a:schemeClr val="bg2">
                    <a:lumMod val="50000"/>
                  </a:schemeClr>
                </a:solidFill>
              </a:rPr>
              <a:t>اصول کنترل آلودگی وتجهیزات مورد نیاز برای محافظت در برابر عوامل بیولوژیک</a:t>
            </a:r>
            <a:br>
              <a:rPr lang="fa-IR" dirty="0" smtClean="0">
                <a:solidFill>
                  <a:schemeClr val="bg2">
                    <a:lumMod val="50000"/>
                  </a:schemeClr>
                </a:solidFill>
              </a:rPr>
            </a:br>
            <a:endParaRPr lang="fa-IR" dirty="0"/>
          </a:p>
        </p:txBody>
      </p:sp>
      <p:sp>
        <p:nvSpPr>
          <p:cNvPr id="3" name="Content Placeholder 2"/>
          <p:cNvSpPr>
            <a:spLocks noGrp="1"/>
          </p:cNvSpPr>
          <p:nvPr>
            <p:ph idx="1"/>
          </p:nvPr>
        </p:nvSpPr>
        <p:spPr/>
        <p:txBody>
          <a:bodyPr>
            <a:normAutofit fontScale="92500"/>
          </a:bodyPr>
          <a:lstStyle/>
          <a:p>
            <a:pPr algn="r" rtl="1"/>
            <a:r>
              <a:rPr lang="ar-SA" dirty="0" smtClean="0">
                <a:cs typeface="B Titr" pitchFamily="2" charset="-78"/>
              </a:rPr>
              <a:t>ماسك ها</a:t>
            </a:r>
            <a:endParaRPr lang="en-US" dirty="0" smtClean="0">
              <a:cs typeface="B Titr" pitchFamily="2" charset="-78"/>
            </a:endParaRPr>
          </a:p>
          <a:p>
            <a:pPr algn="r" rtl="1"/>
            <a:r>
              <a:rPr lang="fa-IR" dirty="0" smtClean="0"/>
              <a:t>در موارد مواجهه با عوامل بیولوژیک مشکوک، استفاده از ماسک در صورتیکه سیستم‌هاي کنترلی مهندسی مانند هودهای ایمنی زیستی</a:t>
            </a:r>
            <a:r>
              <a:rPr lang="en-US" dirty="0" smtClean="0"/>
              <a:t> (BSC) </a:t>
            </a:r>
            <a:r>
              <a:rPr lang="fa-IR" dirty="0" smtClean="0"/>
              <a:t>در دسترس نباشند، یا مواقعی که باید به طور همزمان به همراه هود ایمنی زیستی</a:t>
            </a:r>
            <a:r>
              <a:rPr lang="en-US" dirty="0" smtClean="0"/>
              <a:t> (BSC) </a:t>
            </a:r>
            <a:r>
              <a:rPr lang="fa-IR" dirty="0" smtClean="0"/>
              <a:t>استفاده شود، برای محافظت سیستم تنفسی از ورود آئروسل لازم است. ماسک باید در صورت امکان قبل از استفاده ضدعفونی و از نظر مناسب بودن اندازه صورت، کنترل گردد.</a:t>
            </a:r>
          </a:p>
          <a:p>
            <a:pPr algn="r" rtl="1"/>
            <a:r>
              <a:rPr lang="fa-IR" dirty="0" smtClean="0"/>
              <a:t> </a:t>
            </a:r>
            <a:r>
              <a:rPr lang="en-US" b="1" dirty="0" smtClean="0"/>
              <a:t>biological safety cabinet, class I or class II</a:t>
            </a:r>
            <a:endParaRPr lang="en-US" dirty="0" smtClean="0"/>
          </a:p>
          <a:p>
            <a:pPr algn="r" rtl="1">
              <a:buNone/>
            </a:pPr>
            <a:endParaRPr lang="fa-IR" i="1" dirty="0" smtClean="0"/>
          </a:p>
        </p:txBody>
      </p:sp>
      <p:sp>
        <p:nvSpPr>
          <p:cNvPr id="4" name="Date Placeholder 3"/>
          <p:cNvSpPr>
            <a:spLocks noGrp="1"/>
          </p:cNvSpPr>
          <p:nvPr>
            <p:ph type="dt" sz="half" idx="10"/>
          </p:nvPr>
        </p:nvSpPr>
        <p:spPr/>
        <p:txBody>
          <a:bodyPr/>
          <a:lstStyle/>
          <a:p>
            <a:fld id="{DA57637A-4EF7-42D2-96AD-1FEFE44A65A4}"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0" descr="H:\biological\gas-mask-msa-millenium-front-lrg.jpg"/>
          <p:cNvPicPr>
            <a:picLocks noChangeAspect="1" noChangeArrowheads="1"/>
          </p:cNvPicPr>
          <p:nvPr/>
        </p:nvPicPr>
        <p:blipFill>
          <a:blip r:embed="rId2" cstate="print">
            <a:grayscl/>
          </a:blip>
          <a:srcRect/>
          <a:stretch>
            <a:fillRect/>
          </a:stretch>
        </p:blipFill>
        <p:spPr bwMode="auto">
          <a:xfrm>
            <a:off x="0" y="0"/>
            <a:ext cx="9144000" cy="6954458"/>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4D2FE00A-2557-463D-930E-6280ED0C6B42}" type="datetime1">
              <a:rPr lang="en-US" smtClean="0"/>
              <a:pPr/>
              <a:t>10/25/2014</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43F2D-6C93-4EC9-B69B-766D26B0F3F0}" type="datetime1">
              <a:rPr lang="en-US" smtClean="0"/>
              <a:pPr/>
              <a:t>10/25/2014</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تاریخچه و سوابق جهانی پدافند غیر عامل</a:t>
            </a:r>
            <a:r>
              <a:rPr lang="en-US" dirty="0" smtClean="0"/>
              <a:t/>
            </a:r>
            <a:br>
              <a:rPr lang="en-US" dirty="0" smtClean="0"/>
            </a:br>
            <a:endParaRPr lang="fa-IR" dirty="0"/>
          </a:p>
        </p:txBody>
      </p:sp>
      <p:sp>
        <p:nvSpPr>
          <p:cNvPr id="3" name="Content Placeholder 2"/>
          <p:cNvSpPr>
            <a:spLocks noGrp="1"/>
          </p:cNvSpPr>
          <p:nvPr>
            <p:ph idx="1"/>
          </p:nvPr>
        </p:nvSpPr>
        <p:spPr/>
        <p:txBody>
          <a:bodyPr>
            <a:normAutofit/>
          </a:bodyPr>
          <a:lstStyle/>
          <a:p>
            <a:pPr algn="r" rtl="1"/>
            <a:r>
              <a:rPr lang="fa-IR" dirty="0" smtClean="0"/>
              <a:t>یکی </a:t>
            </a:r>
            <a:r>
              <a:rPr lang="fa-IR" dirty="0" smtClean="0"/>
              <a:t>از برجسته ترین اقدامات جهانی در زمینه پدافند غیر عامل قبل از میلاد مسیح ساخت دیوار چین بود. این دیوار در جنگ بین چین و بربریان گرچه نتوانست از هجوم آنان به طور کامل جلوگیری کند، اما از شمار یورش های آنها کاست. بربریان هون که راه خود را به چین مسدود یافتند به غرب روی آورده، به اروپا سرازیر شدند و به ایتالیا رسیدند و لذا دیوار چین موجب مصون ماندن چین و فرو افتادن روم گردید.</a:t>
            </a:r>
            <a:endParaRPr lang="en-US" dirty="0" smtClean="0"/>
          </a:p>
          <a:p>
            <a:pPr algn="r" rtl="1"/>
            <a:endParaRPr lang="fa-IR" dirty="0"/>
          </a:p>
        </p:txBody>
      </p:sp>
      <p:sp>
        <p:nvSpPr>
          <p:cNvPr id="4" name="Date Placeholder 3"/>
          <p:cNvSpPr>
            <a:spLocks noGrp="1"/>
          </p:cNvSpPr>
          <p:nvPr>
            <p:ph type="dt" sz="half" idx="10"/>
          </p:nvPr>
        </p:nvSpPr>
        <p:spPr/>
        <p:txBody>
          <a:bodyPr/>
          <a:lstStyle/>
          <a:p>
            <a:fld id="{39A46E9B-29DD-4287-9EE1-BECB4EB997E0}"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lstStyle/>
          <a:p>
            <a:pPr algn="r" rtl="1"/>
            <a:r>
              <a:rPr lang="ar-SA" i="1" dirty="0" smtClean="0"/>
              <a:t>پیش بینی شرایط لازم آزمایشگاه های تهدیدات بیولوژیک </a:t>
            </a:r>
            <a:endParaRPr lang="en-US" b="1" i="1" dirty="0" smtClean="0"/>
          </a:p>
          <a:p>
            <a:pPr algn="r" rtl="1">
              <a:buNone/>
            </a:pPr>
            <a:endParaRPr lang="fa-IR" dirty="0" smtClean="0"/>
          </a:p>
          <a:p>
            <a:pPr algn="r" rtl="1">
              <a:buNone/>
            </a:pPr>
            <a:r>
              <a:rPr lang="fa-IR" dirty="0" smtClean="0"/>
              <a:t>مقصود از طراحي‌ آزمايشگاه‌ ايمن‌ ايجاد محيطي‌ براي‌ جلوگيري‌ از تماس‌ كاركنان‌ با عوامل‌ بيماري‌زا و ايمن‌ كردن‌ محيط در مقابل‌ خطرات‌ بيولوژيكي‌ مي‌باشد. براي‌ كنترل‌ خطر مواد بيولوژيك‌ چهار سطح‌ در نظر گرفته‌ شده كه‌ به‌ صورت‌ سطوح‌ ايمني‌ يك‌ تا چهار مشخص‌ مي‌شوند.</a:t>
            </a:r>
            <a:endParaRPr lang="fa-IR" dirty="0"/>
          </a:p>
        </p:txBody>
      </p:sp>
      <p:sp>
        <p:nvSpPr>
          <p:cNvPr id="4" name="Date Placeholder 3"/>
          <p:cNvSpPr>
            <a:spLocks noGrp="1"/>
          </p:cNvSpPr>
          <p:nvPr>
            <p:ph type="dt" sz="half" idx="10"/>
          </p:nvPr>
        </p:nvSpPr>
        <p:spPr/>
        <p:txBody>
          <a:bodyPr/>
          <a:lstStyle/>
          <a:p>
            <a:fld id="{C2D635E9-7A90-48C9-ACDE-66766C6E6558}"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lstStyle/>
          <a:p>
            <a:pPr algn="r" rtl="1">
              <a:buNone/>
            </a:pPr>
            <a:r>
              <a:rPr lang="ar-SA" dirty="0" smtClean="0">
                <a:cs typeface="B Titr" pitchFamily="2" charset="-78"/>
              </a:rPr>
              <a:t>آزمایشگاه با سطح ايمني‌ سطح‌ يك</a:t>
            </a:r>
            <a:endParaRPr lang="en-US" b="1" dirty="0" smtClean="0">
              <a:cs typeface="B Titr" pitchFamily="2" charset="-78"/>
            </a:endParaRPr>
          </a:p>
          <a:p>
            <a:pPr algn="r" rtl="1"/>
            <a:r>
              <a:rPr lang="fa-IR" dirty="0" smtClean="0"/>
              <a:t>كار با ميكروارگانيسم‌ها در اين‌ آزمايشگاه‌ها با استفاده‌ از تكنيك‌‌هاي‌ ميكروبيولوژيكي‌ استاندارد صورت‌ مي‌گيرد. يك‌ مثال‌ مناسب‌ از آزمايشگاه‌ ايمني‌ سطح‌ يك‌ آزمايشگاه‌ آموزشي‌ مورد  استفاده‌ براي‌ كلاس‌هاي‌ ميكروب‌ شناسي‌ دانشجويان‌ دوره‌ ليسانس‌ مي‌باشد</a:t>
            </a:r>
            <a:r>
              <a:rPr lang="en-US" dirty="0" smtClean="0"/>
              <a:t>.</a:t>
            </a:r>
            <a:endParaRPr lang="fa-IR" dirty="0"/>
          </a:p>
        </p:txBody>
      </p:sp>
      <p:sp>
        <p:nvSpPr>
          <p:cNvPr id="4" name="Date Placeholder 3"/>
          <p:cNvSpPr>
            <a:spLocks noGrp="1"/>
          </p:cNvSpPr>
          <p:nvPr>
            <p:ph type="dt" sz="half" idx="10"/>
          </p:nvPr>
        </p:nvSpPr>
        <p:spPr/>
        <p:txBody>
          <a:bodyPr/>
          <a:lstStyle/>
          <a:p>
            <a:fld id="{5A4EF788-302D-48C3-AFCD-8C80E11CA7D6}"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normAutofit fontScale="92500" lnSpcReduction="20000"/>
          </a:bodyPr>
          <a:lstStyle/>
          <a:p>
            <a:pPr algn="r" rtl="1">
              <a:buNone/>
            </a:pPr>
            <a:r>
              <a:rPr lang="ar-SA" dirty="0" smtClean="0">
                <a:cs typeface="B Titr" pitchFamily="2" charset="-78"/>
              </a:rPr>
              <a:t>آزمایشگاه با سطح ايمني‌ سطح‌ دو</a:t>
            </a:r>
            <a:endParaRPr lang="fa-IR" dirty="0" smtClean="0">
              <a:cs typeface="B Titr" pitchFamily="2" charset="-78"/>
            </a:endParaRPr>
          </a:p>
          <a:p>
            <a:pPr algn="r" rtl="1">
              <a:buNone/>
            </a:pPr>
            <a:r>
              <a:rPr lang="fa-IR" dirty="0" smtClean="0"/>
              <a:t>آزمايشگاه‌ ايمني‌ سطح‌ دو محيطي‌ است‌ كه‌ در آنجا با عواملي كه‌ به‌ طور متوسط براي‌ انسان‌ها و محيط خطرناكند كار مي‌شود. اين‌ آزمايشگاه‌ها با آزمايشگاه‌هاي‌ ايمني‌ سطح‌ يك‌ فرق‌ دارند، به‌ اين‌ معني‌ كه‌ در اينجا پرسنل‌ آزمايشگاه‌ براي‌ كار با پاتوژن‌‌ها به‌ صورت‌ تخصصي‌ آموزشي‌ ديده‌اند و دسترسي‌ به‌ محيط‌هاي‌ كار محدود مي‌باشد. روش‌هاي‌ زيادي‌ كه‌ ممكن‌ است‌ باعث‌ آئروسل‌ شدن‌ ميكروارگانيسم‌‌هاي‌ بيماري‌زا شوند در داخل‌ محفظه های امن‌ سطح‌ دو </a:t>
            </a:r>
            <a:r>
              <a:rPr lang="en-US" dirty="0" smtClean="0"/>
              <a:t>(</a:t>
            </a:r>
            <a:r>
              <a:rPr lang="en-US" dirty="0" err="1" smtClean="0"/>
              <a:t>Biosafety</a:t>
            </a:r>
            <a:r>
              <a:rPr lang="en-US" dirty="0" smtClean="0"/>
              <a:t> Cabinet II)</a:t>
            </a:r>
            <a:r>
              <a:rPr lang="fa-IR" dirty="0" smtClean="0"/>
              <a:t>هدايت‌ مي‌شوند و يا از سايرتجهيزات‌ مهار كننده‌ فيزيكي‌ براي‌ محافظت‌ پرسنل‌ آزمايشگاه‌ مورد استفاده‌ مي‌گردد</a:t>
            </a:r>
            <a:r>
              <a:rPr lang="en-US" dirty="0" smtClean="0"/>
              <a:t>.</a:t>
            </a:r>
          </a:p>
          <a:p>
            <a:pPr algn="r" rtl="1">
              <a:buNone/>
            </a:pPr>
            <a:endParaRPr lang="en-US" b="1" dirty="0" smtClean="0">
              <a:cs typeface="B Titr" pitchFamily="2" charset="-78"/>
            </a:endParaRPr>
          </a:p>
          <a:p>
            <a:pPr algn="r" rtl="1"/>
            <a:endParaRPr lang="fa-IR" dirty="0"/>
          </a:p>
        </p:txBody>
      </p:sp>
      <p:sp>
        <p:nvSpPr>
          <p:cNvPr id="4" name="Date Placeholder 3"/>
          <p:cNvSpPr>
            <a:spLocks noGrp="1"/>
          </p:cNvSpPr>
          <p:nvPr>
            <p:ph type="dt" sz="half" idx="10"/>
          </p:nvPr>
        </p:nvSpPr>
        <p:spPr/>
        <p:txBody>
          <a:bodyPr/>
          <a:lstStyle/>
          <a:p>
            <a:fld id="{5E568099-BD1E-4CAF-B369-5511DFE11165}"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normAutofit fontScale="85000" lnSpcReduction="20000"/>
          </a:bodyPr>
          <a:lstStyle/>
          <a:p>
            <a:pPr algn="r" rtl="1">
              <a:buNone/>
            </a:pPr>
            <a:r>
              <a:rPr lang="ar-SA" dirty="0" smtClean="0">
                <a:cs typeface="B Titr" pitchFamily="2" charset="-78"/>
              </a:rPr>
              <a:t>آزمایشگاه با سطح ايمني‌ سطح‌ </a:t>
            </a:r>
            <a:r>
              <a:rPr lang="fa-IR" dirty="0" smtClean="0">
                <a:cs typeface="B Titr" pitchFamily="2" charset="-78"/>
              </a:rPr>
              <a:t>سه</a:t>
            </a:r>
          </a:p>
          <a:p>
            <a:pPr algn="r" rtl="1">
              <a:buNone/>
            </a:pPr>
            <a:r>
              <a:rPr lang="fa-IR" dirty="0" smtClean="0"/>
              <a:t>آزمايشگاهي‌ است‌ كه‌ در آنجا از عواملي‌ كه‌ توسط راه‌هاي‌ آئروميكرو- بيولوژيكي‌ مي‌توانند باعث‌ بيماري‌هاي‌ جدي‌ و كشنده‌ شوند، استفاده‌ مي‌شودتمامي‌ روش‌هاي‌ مورد استفاده‌ براي‌ اين‌ عوامل‌ عفونت‌ زا در محفظه های امن‌ سطح‌ دو و يا از طريق‌ ساير ابزارهاي‌ مهار كننده‌ فيزيكي‌ انجام‌ مي‌شود.  همچنين‌ اين‌ ساختمان‌ها به منظور كنترل‌ جريان‌ هواي‌ منفي‌ و عدم‌ دسترسي‌ عموم‌ به‌ طور دايمي‌ قفل‌ هستند،  به‌ منظور محافظت‌ عمومي‌ و محيط‌هاي‌ اطراف‌، هواي‌ آنها تصفيه‌ مي‌گردد. در صورت‌ استفاده‌ از پاتوژن‌هاي‌ معين‌ درآزمايشگاه‌هاي‌ ايمني‌ سطح‌ سه‌ ممكن‌ است‌ هودهاي‌ ايمني‌ كلاس‌ سوم‌ نيز  مورد نياز باشد و قبل‌ از ترك‌ محوطه‌ ساختمان‌ كاركنان‌ آزمايشگاه‌ بايد لباس‌هاي‌ خود را عوض‌ كنند</a:t>
            </a:r>
            <a:r>
              <a:rPr lang="en-US" dirty="0" smtClean="0"/>
              <a:t>. </a:t>
            </a:r>
          </a:p>
          <a:p>
            <a:pPr algn="r" rtl="1">
              <a:buNone/>
            </a:pPr>
            <a:endParaRPr lang="en-US" b="1" dirty="0" smtClean="0">
              <a:cs typeface="B Titr" pitchFamily="2" charset="-78"/>
            </a:endParaRPr>
          </a:p>
          <a:p>
            <a:pPr algn="r" rtl="1"/>
            <a:endParaRPr lang="fa-IR" dirty="0"/>
          </a:p>
        </p:txBody>
      </p:sp>
      <p:sp>
        <p:nvSpPr>
          <p:cNvPr id="4" name="Date Placeholder 3"/>
          <p:cNvSpPr>
            <a:spLocks noGrp="1"/>
          </p:cNvSpPr>
          <p:nvPr>
            <p:ph type="dt" sz="half" idx="10"/>
          </p:nvPr>
        </p:nvSpPr>
        <p:spPr/>
        <p:txBody>
          <a:bodyPr/>
          <a:lstStyle/>
          <a:p>
            <a:fld id="{D8D353B1-1AB3-4B2D-B569-D2A175B1FFDB}"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chemeClr val="bg2">
                    <a:lumMod val="50000"/>
                  </a:schemeClr>
                </a:solidFill>
              </a:rPr>
              <a:t>اصول کنترل آلودگی وتجهیزات مورد نیاز برای محافظت در برابر عوامل بیولوژیک</a:t>
            </a:r>
            <a:endParaRPr lang="fa-IR" dirty="0"/>
          </a:p>
        </p:txBody>
      </p:sp>
      <p:sp>
        <p:nvSpPr>
          <p:cNvPr id="3" name="Content Placeholder 2"/>
          <p:cNvSpPr>
            <a:spLocks noGrp="1"/>
          </p:cNvSpPr>
          <p:nvPr>
            <p:ph idx="1"/>
          </p:nvPr>
        </p:nvSpPr>
        <p:spPr/>
        <p:txBody>
          <a:bodyPr>
            <a:normAutofit fontScale="77500" lnSpcReduction="20000"/>
          </a:bodyPr>
          <a:lstStyle/>
          <a:p>
            <a:pPr algn="r" rtl="1">
              <a:buNone/>
            </a:pPr>
            <a:r>
              <a:rPr lang="ar-SA" dirty="0" smtClean="0">
                <a:cs typeface="B Titr" pitchFamily="2" charset="-78"/>
              </a:rPr>
              <a:t>آزمایشگاه با سطح ايمني‌ سطح‌ </a:t>
            </a:r>
            <a:r>
              <a:rPr lang="fa-IR" dirty="0" smtClean="0">
                <a:cs typeface="B Titr" pitchFamily="2" charset="-78"/>
              </a:rPr>
              <a:t>چهار</a:t>
            </a:r>
          </a:p>
          <a:p>
            <a:pPr algn="just" rtl="1">
              <a:buNone/>
            </a:pPr>
            <a:r>
              <a:rPr lang="fa-IR" dirty="0" smtClean="0"/>
              <a:t>داراي‌ بالاترين‌ سطح‌ كنترلي‌ بوده‌ و براي‌ مطالعه‌ ارگانيسم‌هايي‌ كه‌ پتانسيل‌ بسيار بالايي‌ از نظر تهديد بيوآئروسل‌‌ها دارند، ضروري‌ مي‌باشند</a:t>
            </a:r>
            <a:r>
              <a:rPr lang="en-US" dirty="0" smtClean="0"/>
              <a:t>.</a:t>
            </a:r>
            <a:r>
              <a:rPr lang="fa-IR" dirty="0" smtClean="0"/>
              <a:t>آزمايشگاه‌هاي‌ ايمني‌ سطح‌ چهار به‌ صورت‌ صد درصد از ساير قسمت‌هاي‌ ساختمان‌ مجزا مي‌باشد و حتي‌ ممكن‌ است‌ كلاً از ساير ساختمان‌ها جدا باشند.همچنين‌ اين‌ آزمايشگاه‌ها براي‌ جلوگيري‌ از انتشار ميكروارگانيسم‌ها به‌ صورت‌ خاصي‌ طراحي‌ شده‌اند. آزمايشگاه‌ها به‌ طور كامل‌ محصور بوده‌ و پرسنل‌ بايد لباس‌هاي‌ ويژه‌اي‌ را بر تن‌ كنند، كه‌ قبل‌ از خروج‌ از محيط‌هاي‌ محصور پاك‌ و استريل‌ مي‌شوند. پرسنل‌ نيز قبل‌ از ترك‌ ساختمان‌ به‌ شستشو نيازمندند. به‌ طور معمول‌ تمام‌ هوايي‌ كه‌از اين‌ آزمايشگاه‌ها خارج‌ شده‌ و يا وارد مي‌شود توسط فيلتراسيون‌ و مواد ميكروبكش‌ استريل‌ مي‌گردد</a:t>
            </a:r>
            <a:r>
              <a:rPr lang="en-US" dirty="0" smtClean="0"/>
              <a:t> .</a:t>
            </a:r>
            <a:r>
              <a:rPr lang="fa-IR" dirty="0" smtClean="0"/>
              <a:t>اين‌ ساختمان‌ها داراي‌ بيشترين‌ تجهيزات‌ براي‌ كنترل‌ بيوآئروسل‌‌ها مي‌باشند. </a:t>
            </a:r>
            <a:endParaRPr lang="en-US" dirty="0" smtClean="0"/>
          </a:p>
          <a:p>
            <a:pPr algn="r" rtl="1">
              <a:buNone/>
            </a:pPr>
            <a:endParaRPr lang="en-US" b="1" dirty="0" smtClean="0">
              <a:cs typeface="B Titr" pitchFamily="2" charset="-78"/>
            </a:endParaRPr>
          </a:p>
          <a:p>
            <a:pPr algn="r" rtl="1"/>
            <a:endParaRPr lang="fa-IR" dirty="0"/>
          </a:p>
        </p:txBody>
      </p:sp>
      <p:sp>
        <p:nvSpPr>
          <p:cNvPr id="4" name="Date Placeholder 3"/>
          <p:cNvSpPr>
            <a:spLocks noGrp="1"/>
          </p:cNvSpPr>
          <p:nvPr>
            <p:ph type="dt" sz="half" idx="10"/>
          </p:nvPr>
        </p:nvSpPr>
        <p:spPr/>
        <p:txBody>
          <a:bodyPr/>
          <a:lstStyle/>
          <a:p>
            <a:fld id="{6E28C8B4-BE46-466E-A642-DD7DB1D4CAE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1">
              <a:buNone/>
            </a:pPr>
            <a:endParaRPr lang="fa-IR" dirty="0" smtClean="0">
              <a:solidFill>
                <a:srgbClr val="7030A0"/>
              </a:solidFill>
            </a:endParaRPr>
          </a:p>
          <a:p>
            <a:pPr algn="ctr" rtl="1">
              <a:buNone/>
            </a:pPr>
            <a:r>
              <a:rPr lang="fa-IR" dirty="0" smtClean="0">
                <a:solidFill>
                  <a:srgbClr val="7030A0"/>
                </a:solidFill>
              </a:rPr>
              <a:t>فصل هفتم:اقدامات اجرایی پدافند غیر عامل</a:t>
            </a:r>
          </a:p>
          <a:p>
            <a:pPr algn="ctr" rtl="1">
              <a:buNone/>
            </a:pPr>
            <a:endParaRPr lang="fa-IR" dirty="0"/>
          </a:p>
        </p:txBody>
      </p:sp>
      <p:sp>
        <p:nvSpPr>
          <p:cNvPr id="4" name="Date Placeholder 3"/>
          <p:cNvSpPr>
            <a:spLocks noGrp="1"/>
          </p:cNvSpPr>
          <p:nvPr>
            <p:ph type="dt" sz="half" idx="10"/>
          </p:nvPr>
        </p:nvSpPr>
        <p:spPr/>
        <p:txBody>
          <a:bodyPr/>
          <a:lstStyle/>
          <a:p>
            <a:fld id="{0D3BAB55-FFFD-44FE-B8F6-182B9EAE549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مأموریت پدافند غیر عامل کشور در حوزه تهدیدات بیولوژیک</a:t>
            </a:r>
            <a:endParaRPr lang="fa-IR" dirty="0"/>
          </a:p>
        </p:txBody>
      </p:sp>
      <p:sp>
        <p:nvSpPr>
          <p:cNvPr id="3" name="Content Placeholder 2"/>
          <p:cNvSpPr>
            <a:spLocks noGrp="1"/>
          </p:cNvSpPr>
          <p:nvPr>
            <p:ph idx="1"/>
          </p:nvPr>
        </p:nvSpPr>
        <p:spPr/>
        <p:txBody>
          <a:bodyPr>
            <a:normAutofit fontScale="77500" lnSpcReduction="20000"/>
          </a:bodyPr>
          <a:lstStyle/>
          <a:p>
            <a:pPr algn="r" rtl="1"/>
            <a:r>
              <a:rPr lang="fa-IR" dirty="0" smtClean="0"/>
              <a:t>پدافند غیر عامل کشور دارای مأموریتهای زیر می باشد:</a:t>
            </a:r>
            <a:endParaRPr lang="en-US" sz="2400" dirty="0" smtClean="0"/>
          </a:p>
          <a:p>
            <a:pPr lvl="1" algn="r" rtl="1"/>
            <a:r>
              <a:rPr lang="fa-IR" dirty="0" smtClean="0"/>
              <a:t>کاهش آسیب پذیری و افزایش ایمنی زیستی مراکز حیاتی کشور در مقابل تهدیدات بیولوژیک با تأکید بر ایجاد عزم ملی و باور عمومی جامع از طریق فرهنگ سازی، سیاست گذاری، طرح ریزی، برنامه ریزی راهبردی، تدوین ضوابط، دستورالعملهای تخصصی، افزایش آستانه تحمل ملی در برابر شرایط بحران تهدیدات بیولوژیک. </a:t>
            </a:r>
            <a:endParaRPr lang="en-US" sz="2000" dirty="0" smtClean="0"/>
          </a:p>
          <a:p>
            <a:pPr lvl="1" algn="r" rtl="1"/>
            <a:r>
              <a:rPr lang="fa-IR" dirty="0" smtClean="0"/>
              <a:t>اداره امور مردم و تداوم و استمرارخدمات عمومی در شرایط بحرانی تهدید بیولوژیک.</a:t>
            </a:r>
            <a:endParaRPr lang="en-US" sz="2000" dirty="0" smtClean="0"/>
          </a:p>
          <a:p>
            <a:pPr lvl="1" algn="r" rtl="1"/>
            <a:r>
              <a:rPr lang="fa-IR" dirty="0" smtClean="0"/>
              <a:t>تعامل سازنده با بخش های کشوری و لشکری در خصوص اعمال تدابیر دفاعی امنیتی و نهادسازی دکترین پدافند غیر عامل مدیریت بحران، دفاع غیر نظامی، نظارت و حصول اطمینان از اجرا.</a:t>
            </a:r>
            <a:endParaRPr lang="en-US" sz="2000" dirty="0" smtClean="0"/>
          </a:p>
          <a:p>
            <a:pPr lvl="1" algn="r" rtl="1"/>
            <a:r>
              <a:rPr lang="fa-IR" dirty="0" smtClean="0"/>
              <a:t>بررسی شناخت محیط و تدوین راهبردها، سیاست ها، خط مشی ها، ضوابط، دستورالعمل های عمومی و تخصصی در زمینه پدافند غیر عامل و نظارت بر اجرای آن.</a:t>
            </a:r>
            <a:endParaRPr lang="en-US" sz="2000" dirty="0" smtClean="0"/>
          </a:p>
          <a:p>
            <a:pPr lvl="1" algn="r" rtl="1"/>
            <a:r>
              <a:rPr lang="fa-IR" dirty="0" smtClean="0"/>
              <a:t>مدیریت بحران ناشی از جنگ های  بیولوژیک.</a:t>
            </a:r>
            <a:endParaRPr lang="en-US" sz="2000" dirty="0" smtClean="0"/>
          </a:p>
          <a:p>
            <a:pPr algn="r" rtl="1"/>
            <a:endParaRPr lang="fa-IR" dirty="0"/>
          </a:p>
        </p:txBody>
      </p:sp>
      <p:sp>
        <p:nvSpPr>
          <p:cNvPr id="4" name="Date Placeholder 3"/>
          <p:cNvSpPr>
            <a:spLocks noGrp="1"/>
          </p:cNvSpPr>
          <p:nvPr>
            <p:ph type="dt" sz="half" idx="10"/>
          </p:nvPr>
        </p:nvSpPr>
        <p:spPr/>
        <p:txBody>
          <a:bodyPr/>
          <a:lstStyle/>
          <a:p>
            <a:fld id="{4D4876F0-D675-48DB-B96A-01ED2E7895C3}"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اصول برنامه جامع پ. غ.ع.</a:t>
            </a:r>
            <a:endParaRPr lang="fa-IR"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algn="just" rtl="1">
              <a:buNone/>
            </a:pPr>
            <a:r>
              <a:rPr lang="fa-IR" dirty="0" smtClean="0"/>
              <a:t>یک برنامه جامع پدافند غیرعامل علیه تهدیدات بیولوژیک شامل اصول زیر می باشد:</a:t>
            </a:r>
          </a:p>
          <a:p>
            <a:pPr algn="just" rtl="1">
              <a:buNone/>
            </a:pPr>
            <a:r>
              <a:rPr lang="fa-IR" dirty="0" smtClean="0"/>
              <a:t> شناسایی تهدیدات بیولوژیک</a:t>
            </a:r>
          </a:p>
          <a:p>
            <a:pPr algn="just" rtl="1">
              <a:buNone/>
            </a:pPr>
            <a:r>
              <a:rPr lang="fa-IR" dirty="0" smtClean="0"/>
              <a:t>شناسایی آسیب پذیریها</a:t>
            </a:r>
          </a:p>
          <a:p>
            <a:pPr algn="r" rtl="1">
              <a:buNone/>
            </a:pPr>
            <a:r>
              <a:rPr lang="fa-IR" dirty="0" smtClean="0"/>
              <a:t>آمادگی</a:t>
            </a:r>
          </a:p>
          <a:p>
            <a:pPr algn="r" rtl="1">
              <a:buNone/>
            </a:pPr>
            <a:r>
              <a:rPr lang="fa-IR" dirty="0" smtClean="0"/>
              <a:t>حفاظت وپیشگیری </a:t>
            </a:r>
          </a:p>
          <a:p>
            <a:pPr algn="r" rtl="1">
              <a:buNone/>
            </a:pPr>
            <a:r>
              <a:rPr lang="fa-IR" dirty="0" smtClean="0"/>
              <a:t>هشداروشناسایی</a:t>
            </a:r>
          </a:p>
          <a:p>
            <a:pPr algn="r" rtl="1">
              <a:buNone/>
            </a:pPr>
            <a:r>
              <a:rPr lang="fa-IR" dirty="0" smtClean="0"/>
              <a:t> تشخیص همه گیری و یا مسمومیت</a:t>
            </a:r>
          </a:p>
          <a:p>
            <a:pPr algn="r" rtl="1">
              <a:buNone/>
            </a:pPr>
            <a:r>
              <a:rPr lang="fa-IR" dirty="0" smtClean="0"/>
              <a:t>تشخیص سریع عامل</a:t>
            </a:r>
          </a:p>
          <a:p>
            <a:pPr algn="r" rtl="1">
              <a:buNone/>
            </a:pPr>
            <a:r>
              <a:rPr lang="fa-IR" dirty="0" smtClean="0"/>
              <a:t> کنترل و محدود کردن همه گیری</a:t>
            </a:r>
          </a:p>
          <a:p>
            <a:pPr algn="r" rtl="1">
              <a:buNone/>
            </a:pPr>
            <a:r>
              <a:rPr lang="fa-IR" dirty="0" smtClean="0"/>
              <a:t>درمان</a:t>
            </a:r>
          </a:p>
          <a:p>
            <a:pPr algn="r" rtl="1">
              <a:buNone/>
            </a:pPr>
            <a:r>
              <a:rPr lang="fa-IR" dirty="0" smtClean="0"/>
              <a:t>رفع آلودگی</a:t>
            </a:r>
          </a:p>
          <a:p>
            <a:pPr algn="r" rtl="1">
              <a:buNone/>
            </a:pPr>
            <a:r>
              <a:rPr lang="fa-IR" dirty="0" smtClean="0"/>
              <a:t> بازیابی</a:t>
            </a:r>
            <a:endParaRPr lang="en-US" dirty="0" smtClean="0"/>
          </a:p>
          <a:p>
            <a:pPr algn="r" rtl="1"/>
            <a:endParaRPr lang="fa-IR" dirty="0"/>
          </a:p>
        </p:txBody>
      </p:sp>
      <p:sp>
        <p:nvSpPr>
          <p:cNvPr id="4" name="Date Placeholder 3"/>
          <p:cNvSpPr>
            <a:spLocks noGrp="1"/>
          </p:cNvSpPr>
          <p:nvPr>
            <p:ph type="dt" sz="half" idx="10"/>
          </p:nvPr>
        </p:nvSpPr>
        <p:spPr/>
        <p:txBody>
          <a:bodyPr/>
          <a:lstStyle/>
          <a:p>
            <a:fld id="{43590B11-0ED1-4CC5-8184-B630A77A67C3}"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آشنایی با اصول پدافند غیر عامل   </a:t>
            </a:r>
            <a:r>
              <a:rPr lang="en-US" dirty="0" smtClean="0"/>
              <a:t/>
            </a:r>
            <a:br>
              <a:rPr lang="en-US" dirty="0" smtClean="0"/>
            </a:br>
            <a:endParaRPr lang="fa-IR" dirty="0"/>
          </a:p>
        </p:txBody>
      </p:sp>
      <p:sp>
        <p:nvSpPr>
          <p:cNvPr id="3" name="Content Placeholder 2"/>
          <p:cNvSpPr>
            <a:spLocks noGrp="1"/>
          </p:cNvSpPr>
          <p:nvPr>
            <p:ph idx="1"/>
          </p:nvPr>
        </p:nvSpPr>
        <p:spPr/>
        <p:txBody>
          <a:bodyPr>
            <a:normAutofit fontScale="70000" lnSpcReduction="20000"/>
          </a:bodyPr>
          <a:lstStyle/>
          <a:p>
            <a:pPr algn="r" rtl="1">
              <a:buFont typeface="Wingdings" pitchFamily="2" charset="2"/>
              <a:buChar char="ü"/>
            </a:pPr>
            <a:r>
              <a:rPr lang="fa-IR" b="1" dirty="0" smtClean="0"/>
              <a:t>افزایش بازدارندگی </a:t>
            </a:r>
            <a:endParaRPr lang="en-US" dirty="0" smtClean="0"/>
          </a:p>
          <a:p>
            <a:pPr algn="r" rtl="1">
              <a:buFont typeface="Wingdings" pitchFamily="2" charset="2"/>
              <a:buChar char="ü"/>
            </a:pPr>
            <a:r>
              <a:rPr lang="fa-IR" dirty="0" smtClean="0"/>
              <a:t>بازدارندگی به معنای سلب میل حمله دشمن است. </a:t>
            </a:r>
            <a:endParaRPr lang="en-US" dirty="0" smtClean="0"/>
          </a:p>
          <a:p>
            <a:pPr algn="r" rtl="1">
              <a:buFont typeface="Wingdings" pitchFamily="2" charset="2"/>
              <a:buChar char="ü"/>
            </a:pPr>
            <a:r>
              <a:rPr lang="fa-IR" b="1" dirty="0" smtClean="0"/>
              <a:t>کاهش آسیب پذیری </a:t>
            </a:r>
            <a:endParaRPr lang="en-US" dirty="0" smtClean="0"/>
          </a:p>
          <a:p>
            <a:pPr algn="r" rtl="1">
              <a:buFont typeface="Wingdings" pitchFamily="2" charset="2"/>
              <a:buChar char="ü"/>
            </a:pPr>
            <a:r>
              <a:rPr lang="fa-IR" dirty="0" smtClean="0"/>
              <a:t>اقدامات پیشگیرانه در جهت کاهش آسیب به مراکز اساسی کشور در راستای جلوگیری از بروز بحران</a:t>
            </a:r>
            <a:endParaRPr lang="en-US" dirty="0" smtClean="0"/>
          </a:p>
          <a:p>
            <a:pPr algn="r" rtl="1">
              <a:buFont typeface="Wingdings" pitchFamily="2" charset="2"/>
              <a:buChar char="ü"/>
            </a:pPr>
            <a:endParaRPr lang="fa-IR" b="1" dirty="0" smtClean="0"/>
          </a:p>
          <a:p>
            <a:pPr algn="r" rtl="1">
              <a:buFont typeface="Wingdings" pitchFamily="2" charset="2"/>
              <a:buChar char="ü"/>
            </a:pPr>
            <a:r>
              <a:rPr lang="fa-IR" b="1" dirty="0" smtClean="0"/>
              <a:t>تداوم </a:t>
            </a:r>
            <a:r>
              <a:rPr lang="fa-IR" b="1" dirty="0" smtClean="0"/>
              <a:t>فعالیت های ضروری</a:t>
            </a:r>
            <a:endParaRPr lang="en-US" dirty="0" smtClean="0"/>
          </a:p>
          <a:p>
            <a:pPr algn="r" rtl="1">
              <a:buFont typeface="Wingdings" pitchFamily="2" charset="2"/>
              <a:buChar char="ü"/>
            </a:pPr>
            <a:r>
              <a:rPr lang="fa-IR" dirty="0" smtClean="0"/>
              <a:t>اقدامات پیشگیرانه نظیر پدافند هوایی عامل، مانورهای مستمر، پراکندگی، احداث پناهگاه، آشنایی با تهدیدات و ... </a:t>
            </a:r>
            <a:endParaRPr lang="en-US" dirty="0" smtClean="0"/>
          </a:p>
          <a:p>
            <a:pPr algn="r" rtl="1">
              <a:buFont typeface="Wingdings" pitchFamily="2" charset="2"/>
              <a:buChar char="ü"/>
            </a:pPr>
            <a:r>
              <a:rPr lang="fa-IR" b="1" dirty="0" smtClean="0"/>
              <a:t>ارتقاء پایداری ملی</a:t>
            </a:r>
            <a:endParaRPr lang="en-US" dirty="0" smtClean="0"/>
          </a:p>
          <a:p>
            <a:pPr algn="r" rtl="1">
              <a:buFont typeface="Wingdings" pitchFamily="2" charset="2"/>
              <a:buChar char="ü"/>
            </a:pPr>
            <a:r>
              <a:rPr lang="fa-IR" dirty="0" smtClean="0"/>
              <a:t>یعنی بتوان زیر ساخت ها و تمام دستگاه های کشور را در برابر بحران های پیش رو پایدار نموده به طوریکه تمام دستگاه ها مقاومت نمایند و حکومت بتواند تعادل خود را حفظ کند.</a:t>
            </a:r>
            <a:endParaRPr lang="en-US" dirty="0" smtClean="0"/>
          </a:p>
          <a:p>
            <a:pPr algn="r" rtl="1">
              <a:buFont typeface="Wingdings" pitchFamily="2" charset="2"/>
              <a:buChar char="ü"/>
            </a:pPr>
            <a:r>
              <a:rPr lang="en-US" dirty="0" smtClean="0"/>
              <a:t> </a:t>
            </a:r>
          </a:p>
          <a:p>
            <a:pPr algn="r" rtl="1">
              <a:buFont typeface="Wingdings" pitchFamily="2" charset="2"/>
              <a:buChar char="ü"/>
            </a:pPr>
            <a:endParaRPr lang="fa-IR" dirty="0"/>
          </a:p>
        </p:txBody>
      </p:sp>
      <p:sp>
        <p:nvSpPr>
          <p:cNvPr id="5" name="Date Placeholder 4"/>
          <p:cNvSpPr>
            <a:spLocks noGrp="1"/>
          </p:cNvSpPr>
          <p:nvPr>
            <p:ph type="dt" sz="half" idx="10"/>
          </p:nvPr>
        </p:nvSpPr>
        <p:spPr/>
        <p:txBody>
          <a:bodyPr/>
          <a:lstStyle/>
          <a:p>
            <a:fld id="{9F492619-8D51-4D91-85D1-66C1FA3B34DB}" type="datetime1">
              <a:rPr lang="en-US" smtClean="0"/>
              <a:pPr/>
              <a:t>10/25/2014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7030A0"/>
                </a:solidFill>
              </a:rPr>
              <a:t>اقدامات اجرایی پدافند غیر عامل</a:t>
            </a:r>
            <a:endParaRPr lang="fa-IR" dirty="0"/>
          </a:p>
        </p:txBody>
      </p:sp>
      <p:sp>
        <p:nvSpPr>
          <p:cNvPr id="3" name="Content Placeholder 2"/>
          <p:cNvSpPr>
            <a:spLocks noGrp="1"/>
          </p:cNvSpPr>
          <p:nvPr>
            <p:ph idx="1"/>
          </p:nvPr>
        </p:nvSpPr>
        <p:spPr/>
        <p:txBody>
          <a:bodyPr/>
          <a:lstStyle/>
          <a:p>
            <a:pPr algn="r" rtl="1"/>
            <a:r>
              <a:rPr lang="fa-IR" dirty="0" smtClean="0"/>
              <a:t>مکان یابی مناسب و پراكندگي در مراكز حياتي و حساس يكي از اصول مهم دفاع غير عامل جهت کم کردن خسارت‌هاي ناشي از آنهاست. مراکز حیاتی بهداشت و درمان باید به نحوی از این اصل استفاده نمایند که ضمن کاهش تهدیدات و آسیب پذیری در استمرار خدمات رسانی که به عهده دارند، موفق باشند. این امر بخصوص نهاد‌هاي تخصصی مانند انتقال خون، صنایع دارویی و تجهیزات پزشکی حساس و موارد مشابه را شامل مي‌گردد.</a:t>
            </a:r>
            <a:r>
              <a:rPr lang="en-US" dirty="0" smtClean="0"/>
              <a:t> </a:t>
            </a:r>
          </a:p>
          <a:p>
            <a:pPr algn="r" rtl="1"/>
            <a:endParaRPr lang="fa-IR" dirty="0"/>
          </a:p>
        </p:txBody>
      </p:sp>
      <p:sp>
        <p:nvSpPr>
          <p:cNvPr id="4" name="Date Placeholder 3"/>
          <p:cNvSpPr>
            <a:spLocks noGrp="1"/>
          </p:cNvSpPr>
          <p:nvPr>
            <p:ph type="dt" sz="half" idx="10"/>
          </p:nvPr>
        </p:nvSpPr>
        <p:spPr/>
        <p:txBody>
          <a:bodyPr/>
          <a:lstStyle/>
          <a:p>
            <a:fld id="{DABA1C25-3EB1-4D67-B49E-3BB302B64312}"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تاریخچه</a:t>
            </a:r>
            <a:endParaRPr lang="fa-IR" dirty="0"/>
          </a:p>
        </p:txBody>
      </p:sp>
      <p:sp>
        <p:nvSpPr>
          <p:cNvPr id="3" name="Content Placeholder 2"/>
          <p:cNvSpPr>
            <a:spLocks noGrp="1"/>
          </p:cNvSpPr>
          <p:nvPr>
            <p:ph idx="1"/>
          </p:nvPr>
        </p:nvSpPr>
        <p:spPr/>
        <p:txBody>
          <a:bodyPr/>
          <a:lstStyle/>
          <a:p>
            <a:pPr algn="just" rtl="1"/>
            <a:r>
              <a:rPr lang="fa-IR" dirty="0" smtClean="0"/>
              <a:t>در کشورهایی مانند آمریکا، شوروی سابق، آلمان، فرانسه، انگلستان، کانادا و غیره حتی کشوری مانند سوئیس، که در طول هر دو جنگ جهانی بی طرفی خود را حفظ کرده بود، با شتاب فزاینده ای به پدافند غیر عامل روی آوردند. در ادامه به گوشه هایی از مهمترین اقدامات پدافند غیر عامل در حوزه تهدیدات بیولوژیک صورت گرفته توسط کشورهای پیشرو در این حوزه اشاره می شود.</a:t>
            </a:r>
            <a:endParaRPr lang="en-US" dirty="0" smtClean="0"/>
          </a:p>
          <a:p>
            <a:pPr algn="just" rtl="1"/>
            <a:endParaRPr lang="fa-IR" dirty="0"/>
          </a:p>
        </p:txBody>
      </p:sp>
      <p:sp>
        <p:nvSpPr>
          <p:cNvPr id="4" name="Date Placeholder 3"/>
          <p:cNvSpPr>
            <a:spLocks noGrp="1"/>
          </p:cNvSpPr>
          <p:nvPr>
            <p:ph type="dt" sz="half" idx="10"/>
          </p:nvPr>
        </p:nvSpPr>
        <p:spPr/>
        <p:txBody>
          <a:bodyPr/>
          <a:lstStyle/>
          <a:p>
            <a:fld id="{350AEEE6-7E03-41D6-AC94-14CB6CA3A0D9}"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pPr rtl="1"/>
            <a:r>
              <a:rPr lang="en-US" dirty="0" smtClean="0">
                <a:latin typeface="Algerian" pitchFamily="82" charset="0"/>
              </a:rPr>
              <a:t>ANY QUSTION?</a:t>
            </a:r>
            <a:r>
              <a:rPr lang="fa-IR" dirty="0" smtClean="0">
                <a:latin typeface="Algerian" pitchFamily="82" charset="0"/>
              </a:rPr>
              <a:t/>
            </a:r>
            <a:br>
              <a:rPr lang="fa-IR" dirty="0" smtClean="0">
                <a:latin typeface="Algerian" pitchFamily="82" charset="0"/>
              </a:rPr>
            </a:br>
            <a:r>
              <a:rPr lang="fa-IR" dirty="0" smtClean="0">
                <a:latin typeface="Algerian" pitchFamily="82" charset="0"/>
              </a:rPr>
              <a:t/>
            </a:r>
            <a:br>
              <a:rPr lang="fa-IR" dirty="0" smtClean="0">
                <a:latin typeface="Algerian" pitchFamily="82" charset="0"/>
              </a:rPr>
            </a:br>
            <a:endParaRPr lang="fa-IR" dirty="0">
              <a:latin typeface="Algerian" pitchFamily="82" charset="0"/>
            </a:endParaRPr>
          </a:p>
        </p:txBody>
      </p:sp>
      <p:sp>
        <p:nvSpPr>
          <p:cNvPr id="3" name="Content Placeholder 2"/>
          <p:cNvSpPr>
            <a:spLocks noGrp="1"/>
          </p:cNvSpPr>
          <p:nvPr>
            <p:ph idx="1"/>
          </p:nvPr>
        </p:nvSpPr>
        <p:spPr>
          <a:xfrm>
            <a:off x="457200" y="2895600"/>
            <a:ext cx="8229600" cy="3230563"/>
          </a:xfrm>
        </p:spPr>
        <p:txBody>
          <a:bodyPr/>
          <a:lstStyle/>
          <a:p>
            <a:pPr algn="ctr" rtl="1">
              <a:buNone/>
            </a:pPr>
            <a:endParaRPr lang="fa-IR" dirty="0" smtClean="0"/>
          </a:p>
        </p:txBody>
      </p:sp>
      <p:sp>
        <p:nvSpPr>
          <p:cNvPr id="4" name="Date Placeholder 3"/>
          <p:cNvSpPr>
            <a:spLocks noGrp="1"/>
          </p:cNvSpPr>
          <p:nvPr>
            <p:ph type="dt" sz="half" idx="10"/>
          </p:nvPr>
        </p:nvSpPr>
        <p:spPr/>
        <p:txBody>
          <a:bodyPr/>
          <a:lstStyle/>
          <a:p>
            <a:fld id="{4D5364D4-1E9C-4790-870C-9C31973D5AED}"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Date Placeholder 3"/>
          <p:cNvSpPr>
            <a:spLocks noGrp="1"/>
          </p:cNvSpPr>
          <p:nvPr>
            <p:ph type="dt" sz="half" idx="10"/>
          </p:nvPr>
        </p:nvSpPr>
        <p:spPr/>
        <p:txBody>
          <a:bodyPr/>
          <a:lstStyle/>
          <a:p>
            <a:fld id="{A405B0E8-E1DB-4472-B405-90E5DC4713F5}"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algn="ctr">
              <a:buNone/>
            </a:pPr>
            <a:r>
              <a:rPr lang="fa-IR" sz="9600" dirty="0" smtClean="0">
                <a:latin typeface="IranNastaliq" pitchFamily="18" charset="0"/>
                <a:cs typeface="IranNastaliq" pitchFamily="18" charset="0"/>
              </a:rPr>
              <a:t>برمحمد وآل محمد صلوات</a:t>
            </a:r>
          </a:p>
          <a:p>
            <a:pPr algn="ctr">
              <a:buNone/>
            </a:pPr>
            <a:endParaRPr lang="fa-IR" sz="9600" dirty="0" smtClean="0">
              <a:latin typeface="IranNastaliq" pitchFamily="18" charset="0"/>
              <a:cs typeface="IranNastaliq" pitchFamily="18" charset="0"/>
            </a:endParaRPr>
          </a:p>
          <a:p>
            <a:pPr algn="ctr">
              <a:buNone/>
            </a:pPr>
            <a:endParaRPr lang="fa-IR" dirty="0"/>
          </a:p>
        </p:txBody>
      </p:sp>
      <p:sp>
        <p:nvSpPr>
          <p:cNvPr id="4" name="Date Placeholder 3"/>
          <p:cNvSpPr>
            <a:spLocks noGrp="1"/>
          </p:cNvSpPr>
          <p:nvPr>
            <p:ph type="dt" sz="half" idx="10"/>
          </p:nvPr>
        </p:nvSpPr>
        <p:spPr/>
        <p:txBody>
          <a:bodyPr/>
          <a:lstStyle/>
          <a:p>
            <a:fld id="{7024FACB-5227-43B0-B214-D9FDBB0B01A7}"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تاریخچه</a:t>
            </a:r>
            <a:endParaRPr lang="fa-IR" dirty="0"/>
          </a:p>
        </p:txBody>
      </p:sp>
      <p:sp>
        <p:nvSpPr>
          <p:cNvPr id="3" name="Content Placeholder 2"/>
          <p:cNvSpPr>
            <a:spLocks noGrp="1"/>
          </p:cNvSpPr>
          <p:nvPr>
            <p:ph idx="1"/>
          </p:nvPr>
        </p:nvSpPr>
        <p:spPr/>
        <p:txBody>
          <a:bodyPr>
            <a:normAutofit fontScale="92500" lnSpcReduction="20000"/>
          </a:bodyPr>
          <a:lstStyle/>
          <a:p>
            <a:pPr algn="just" rtl="1"/>
            <a:r>
              <a:rPr lang="fa-IR" dirty="0" smtClean="0"/>
              <a:t>در سال 1990 میلادی، درست قبل از جنگ خلیج فارس، ایالات متحده در اثر نگرانی از احتمال حملات آنتراسیس، </a:t>
            </a:r>
            <a:r>
              <a:rPr lang="fa-IR" dirty="0" smtClean="0"/>
              <a:t>یکصد هزار</a:t>
            </a:r>
            <a:r>
              <a:rPr lang="fa-IR" dirty="0" smtClean="0"/>
              <a:t> </a:t>
            </a:r>
            <a:r>
              <a:rPr lang="fa-IR" dirty="0" smtClean="0"/>
              <a:t>نفر از نیروهای نظامی آن کشور را علیه سیاه زخم واکسینه کرد. مجددا در سال 1995، موقعی که اعضاء کمسیون تحقیق سازمان ملل(</a:t>
            </a:r>
            <a:r>
              <a:rPr lang="en-US" dirty="0" smtClean="0"/>
              <a:t>UNSCOM</a:t>
            </a:r>
            <a:r>
              <a:rPr lang="fa-IR" dirty="0" smtClean="0"/>
              <a:t>) از تلاش عراق جهت توسعه و آزمایش سلاح سیاه زخم در جریان جنگ کویت خبر یافتند،  نگرانیها اوج گرفت. در سال 1998 یک برنامۀ واکسیناسیون بر علیه سیاه زخم برای کلیۀ نیروهای نظامی در آمریکا آغاز شد. واکسیناسیون نیروهای نظامی و کادر درمانی بر علیه عوامل تهدیدات بیولوژیک از راهکارهای پدافند غیر عامل بکار گرفته در بسیاری از کشور ها می باشد.</a:t>
            </a:r>
            <a:endParaRPr lang="en-US" dirty="0" smtClean="0"/>
          </a:p>
          <a:p>
            <a:pPr algn="just" rtl="1"/>
            <a:endParaRPr lang="fa-IR" dirty="0"/>
          </a:p>
        </p:txBody>
      </p:sp>
      <p:sp>
        <p:nvSpPr>
          <p:cNvPr id="4" name="Date Placeholder 3"/>
          <p:cNvSpPr>
            <a:spLocks noGrp="1"/>
          </p:cNvSpPr>
          <p:nvPr>
            <p:ph type="dt" sz="half" idx="10"/>
          </p:nvPr>
        </p:nvSpPr>
        <p:spPr/>
        <p:txBody>
          <a:bodyPr/>
          <a:lstStyle/>
          <a:p>
            <a:fld id="{54A2A1B7-91AE-4247-BAB3-F59A5D74FE63}"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a:t>
            </a:r>
            <a:endParaRPr lang="fa-IR" dirty="0"/>
          </a:p>
        </p:txBody>
      </p:sp>
      <p:sp>
        <p:nvSpPr>
          <p:cNvPr id="3" name="Content Placeholder 2"/>
          <p:cNvSpPr>
            <a:spLocks noGrp="1"/>
          </p:cNvSpPr>
          <p:nvPr>
            <p:ph idx="1"/>
          </p:nvPr>
        </p:nvSpPr>
        <p:spPr/>
        <p:txBody>
          <a:bodyPr/>
          <a:lstStyle/>
          <a:p>
            <a:pPr algn="just" rtl="1"/>
            <a:r>
              <a:rPr lang="fa-IR" dirty="0" smtClean="0"/>
              <a:t>در میان کشورهای همسایه نیز پاکستان به این موضوع علاقه مندی خاصی نشان داده است و ضمن ایجاد سازمانی بدین منظور به موضوع آموزش عمومی مردم توجه می نماید. به گونه ای که جزوات آموزشی با متون ساده و روان در مورد نحوه مقابله با انفجارات هسته ای و دیگر تهدیدها در بین مردم و مراکز آموزش انتشار یافته است.</a:t>
            </a:r>
            <a:endParaRPr lang="en-US" dirty="0" smtClean="0"/>
          </a:p>
          <a:p>
            <a:pPr algn="just" rtl="1"/>
            <a:endParaRPr lang="fa-IR" dirty="0"/>
          </a:p>
        </p:txBody>
      </p:sp>
      <p:sp>
        <p:nvSpPr>
          <p:cNvPr id="4" name="Date Placeholder 3"/>
          <p:cNvSpPr>
            <a:spLocks noGrp="1"/>
          </p:cNvSpPr>
          <p:nvPr>
            <p:ph type="dt" sz="half" idx="10"/>
          </p:nvPr>
        </p:nvSpPr>
        <p:spPr/>
        <p:txBody>
          <a:bodyPr/>
          <a:lstStyle/>
          <a:p>
            <a:fld id="{DFFCCB82-68E2-40A2-9434-D5DBE3FA93AA}" type="datetime1">
              <a:rPr lang="en-US" smtClean="0"/>
              <a:pPr/>
              <a:t>10/25/2014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TotalTime>
  <Words>4682</Words>
  <Application>Microsoft Office PowerPoint</Application>
  <PresentationFormat>On-screen Show (4:3)</PresentationFormat>
  <Paragraphs>441</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Slide 2</vt:lpstr>
      <vt:lpstr>Slide 3</vt:lpstr>
      <vt:lpstr>ارائه:</vt:lpstr>
      <vt:lpstr>تعریف پدافند</vt:lpstr>
      <vt:lpstr>تاریخچه و سوابق جهانی پدافند غیر عامل </vt:lpstr>
      <vt:lpstr>تاریخچه</vt:lpstr>
      <vt:lpstr>ادامه تاریخچه</vt:lpstr>
      <vt:lpstr>ادامه ....</vt:lpstr>
      <vt:lpstr>  تعریف تهدید بیولوژیک وبیوتروریسم</vt:lpstr>
      <vt:lpstr>تعریف </vt:lpstr>
      <vt:lpstr>تاریخچه تهدیدات بیولوژیک</vt:lpstr>
      <vt:lpstr>…تاریخچه تهدیدات بیولوژیک </vt:lpstr>
      <vt:lpstr>…تاریخچه تهدیدات بیولوژیک </vt:lpstr>
      <vt:lpstr>…تاریخچه تهدیدات بیولوژیک </vt:lpstr>
      <vt:lpstr>…تاریخچه تهدیدات بیولوژیک</vt:lpstr>
      <vt:lpstr>…تاریخچه تهدیدات بیولوژیک</vt:lpstr>
      <vt:lpstr>…تاریخچه تهدیدات بیولوژیک</vt:lpstr>
      <vt:lpstr>…تاریخچه تهدیدات بیولوژیک</vt:lpstr>
      <vt:lpstr>Slide 20</vt:lpstr>
      <vt:lpstr>Slide 21</vt:lpstr>
      <vt:lpstr> گستره تهدیدات بیولوژیک در جهان واشاره به برنامه های بیولوژیک برخی کشورها (مورد عراق)  </vt:lpstr>
      <vt:lpstr> گستره تهدیدات بیولوژیک در جهان واشاره به برنامه های بیولوژیک برخی کشورها (مورد عراق)  </vt:lpstr>
      <vt:lpstr>گستره تهدیدات بیولوژیک در جهان واشاره به برنامه های بیولوژیک برخی کشورها (مورد عراق)</vt:lpstr>
      <vt:lpstr>معرفی عوامل بیولوژیک</vt:lpstr>
      <vt:lpstr>  …معرفی عوامل بیولوژیک</vt:lpstr>
      <vt:lpstr>…معرفی عوامل بیولوژیک</vt:lpstr>
      <vt:lpstr>ویژگیهای منحصر به فرد عوامل بیولوژیک</vt:lpstr>
      <vt:lpstr>ویژگیهای منحصر به فرد عوامل بیولوژیک</vt:lpstr>
      <vt:lpstr>تهدیدات بیولوژیک نسل جديد حشرات</vt:lpstr>
      <vt:lpstr>ادامه...</vt:lpstr>
      <vt:lpstr>ادامه...</vt:lpstr>
      <vt:lpstr>Slide 33</vt:lpstr>
      <vt:lpstr>شک به حمله بیوتروریستی</vt:lpstr>
      <vt:lpstr>ادامه...-شک به حمله بیوتروریستی</vt:lpstr>
      <vt:lpstr>ادامه...-شک به حمله بیوتروریستی</vt:lpstr>
      <vt:lpstr>شک به حمله بیوتروریستی-ادامه...</vt:lpstr>
      <vt:lpstr>شک به حمله بیوتروریستی-ادامه...</vt:lpstr>
      <vt:lpstr>شک به حمله بیوتروریستی-ادامه...</vt:lpstr>
      <vt:lpstr>راههای انتشار وپخش عوامل بیولوژیک</vt:lpstr>
      <vt:lpstr>راههای انتشار وپخش عوامل بیولوژیک-ادامه...</vt:lpstr>
      <vt:lpstr>عوامل تشدید کننده انتشار عوامل بیولوژیک</vt:lpstr>
      <vt:lpstr>عوامل کند کننده انتشار عوامل بیولوژیک</vt:lpstr>
      <vt:lpstr>روشهای تهیه ودسترسی به عوامل بیولوژیک</vt:lpstr>
      <vt:lpstr>تشخیص عوامل بیولوژیک</vt:lpstr>
      <vt:lpstr>       فصل چهارم:اصول کنترل آلودگی وتجهیزات مورد نیاز برای محافظت در برابر عوامل بیولوژیک </vt:lpstr>
      <vt:lpstr>Slide 47</vt:lpstr>
      <vt:lpstr> اصول کنترل آلودگی وتجهیزات مورد نیاز برای محافظت در برابر عوامل بیولوژیک </vt:lpstr>
      <vt:lpstr>Slide 49</vt:lpstr>
      <vt:lpstr> اصول کنترل آلودگی وتجهیزات مورد نیاز برای محافظت در برابر عوامل بیولوژیک </vt:lpstr>
      <vt:lpstr>Slide 51</vt:lpstr>
      <vt:lpstr>Slide 52</vt:lpstr>
      <vt:lpstr>اصول کنترل آلودگی وتجهیزات مورد نیاز برای محافظت در برابر عوامل بیولوژیک</vt:lpstr>
      <vt:lpstr>Slide 54</vt:lpstr>
      <vt:lpstr>Slide 55</vt:lpstr>
      <vt:lpstr> اصول کنترل آلودگی وتجهیزات مورد نیاز برای محافظت در برابر عوامل بیولوژیک </vt:lpstr>
      <vt:lpstr> اصول کنترل آلودگی وتجهیزات مورد نیاز برای محافظت در برابر عوامل بیولوژیک </vt:lpstr>
      <vt:lpstr>Slide 58</vt:lpstr>
      <vt:lpstr>Slide 59</vt:lpstr>
      <vt:lpstr>اصول کنترل آلودگی وتجهیزات مورد نیاز برای محافظت در برابر عوامل بیولوژیک</vt:lpstr>
      <vt:lpstr>اصول کنترل آلودگی وتجهیزات مورد نیاز برای محافظت در برابر عوامل بیولوژیک</vt:lpstr>
      <vt:lpstr>اصول کنترل آلودگی وتجهیزات مورد نیاز برای محافظت در برابر عوامل بیولوژیک</vt:lpstr>
      <vt:lpstr>اصول کنترل آلودگی وتجهیزات مورد نیاز برای محافظت در برابر عوامل بیولوژیک</vt:lpstr>
      <vt:lpstr>اصول کنترل آلودگی وتجهیزات مورد نیاز برای محافظت در برابر عوامل بیولوژیک</vt:lpstr>
      <vt:lpstr>Slide 65</vt:lpstr>
      <vt:lpstr>مأموریت پدافند غیر عامل کشور در حوزه تهدیدات بیولوژیک</vt:lpstr>
      <vt:lpstr>اصول برنامه جامع پ. غ.ع.</vt:lpstr>
      <vt:lpstr>آشنایی با اصول پدافند غیر عامل    </vt:lpstr>
      <vt:lpstr>اقدامات اجرایی پدافند غیر عامل</vt:lpstr>
      <vt:lpstr>ANY QUSTION?  </vt:lpstr>
      <vt:lpstr>Slide 71</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strategist</dc:creator>
  <cp:lastModifiedBy>omid</cp:lastModifiedBy>
  <cp:revision>9</cp:revision>
  <dcterms:created xsi:type="dcterms:W3CDTF">2006-08-16T00:00:00Z</dcterms:created>
  <dcterms:modified xsi:type="dcterms:W3CDTF">2014-10-25T19:00:04Z</dcterms:modified>
</cp:coreProperties>
</file>